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5"/>
    <p:sldMasterId id="2147483757" r:id="rId6"/>
  </p:sldMasterIdLst>
  <p:notesMasterIdLst>
    <p:notesMasterId r:id="rId38"/>
  </p:notesMasterIdLst>
  <p:handoutMasterIdLst>
    <p:handoutMasterId r:id="rId39"/>
  </p:handoutMasterIdLst>
  <p:sldIdLst>
    <p:sldId id="258" r:id="rId7"/>
    <p:sldId id="2018" r:id="rId8"/>
    <p:sldId id="694" r:id="rId9"/>
    <p:sldId id="674" r:id="rId10"/>
    <p:sldId id="1827" r:id="rId11"/>
    <p:sldId id="676" r:id="rId12"/>
    <p:sldId id="677" r:id="rId13"/>
    <p:sldId id="715" r:id="rId14"/>
    <p:sldId id="713" r:id="rId15"/>
    <p:sldId id="2037" r:id="rId16"/>
    <p:sldId id="2038" r:id="rId17"/>
    <p:sldId id="1969" r:id="rId18"/>
    <p:sldId id="2031" r:id="rId19"/>
    <p:sldId id="2010" r:id="rId20"/>
    <p:sldId id="1977" r:id="rId21"/>
    <p:sldId id="2039" r:id="rId22"/>
    <p:sldId id="2029" r:id="rId23"/>
    <p:sldId id="2030" r:id="rId24"/>
    <p:sldId id="2040" r:id="rId25"/>
    <p:sldId id="1979" r:id="rId26"/>
    <p:sldId id="1766" r:id="rId27"/>
    <p:sldId id="2025" r:id="rId28"/>
    <p:sldId id="2028" r:id="rId29"/>
    <p:sldId id="2035" r:id="rId30"/>
    <p:sldId id="2026" r:id="rId31"/>
    <p:sldId id="2042" r:id="rId32"/>
    <p:sldId id="2024" r:id="rId33"/>
    <p:sldId id="2043" r:id="rId34"/>
    <p:sldId id="2032" r:id="rId35"/>
    <p:sldId id="316" r:id="rId36"/>
    <p:sldId id="2041" r:id="rId37"/>
  </p:sldIdLst>
  <p:sldSz cx="12192000" cy="685800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1209" userDrawn="1">
          <p15:clr>
            <a:srgbClr val="A4A3A4"/>
          </p15:clr>
        </p15:guide>
        <p15:guide id="20" orient="horz" pos="1434" userDrawn="1">
          <p15:clr>
            <a:srgbClr val="A4A3A4"/>
          </p15:clr>
        </p15:guide>
        <p15:guide id="23" pos="4362" userDrawn="1">
          <p15:clr>
            <a:srgbClr val="A4A3A4"/>
          </p15:clr>
        </p15:guide>
        <p15:guide id="24" orient="horz" pos="1003" userDrawn="1">
          <p15:clr>
            <a:srgbClr val="A4A3A4"/>
          </p15:clr>
        </p15:guide>
        <p15:guide id="30" orient="horz" pos="1389" userDrawn="1">
          <p15:clr>
            <a:srgbClr val="A4A3A4"/>
          </p15:clr>
        </p15:guide>
        <p15:guide id="32" pos="597" userDrawn="1">
          <p15:clr>
            <a:srgbClr val="A4A3A4"/>
          </p15:clr>
        </p15:guide>
        <p15:guide id="33" pos="7083" userDrawn="1">
          <p15:clr>
            <a:srgbClr val="A4A3A4"/>
          </p15:clr>
        </p15:guide>
        <p15:guide id="34" orient="horz" pos="96" userDrawn="1">
          <p15:clr>
            <a:srgbClr val="A4A3A4"/>
          </p15:clr>
        </p15:guide>
        <p15:guide id="35" orient="horz" pos="323" userDrawn="1">
          <p15:clr>
            <a:srgbClr val="A4A3A4"/>
          </p15:clr>
        </p15:guide>
        <p15:guide id="38" pos="3318" userDrawn="1">
          <p15:clr>
            <a:srgbClr val="A4A3A4"/>
          </p15:clr>
        </p15:guide>
        <p15:guide id="39" pos="824" userDrawn="1">
          <p15:clr>
            <a:srgbClr val="A4A3A4"/>
          </p15:clr>
        </p15:guide>
        <p15:guide id="40" orient="horz" pos="2954" userDrawn="1">
          <p15:clr>
            <a:srgbClr val="A4A3A4"/>
          </p15:clr>
        </p15:guide>
        <p15:guide id="41" pos="4271" userDrawn="1">
          <p15:clr>
            <a:srgbClr val="A4A3A4"/>
          </p15:clr>
        </p15:guide>
        <p15:guide id="42" pos="7219" userDrawn="1">
          <p15:clr>
            <a:srgbClr val="A4A3A4"/>
          </p15:clr>
        </p15:guide>
        <p15:guide id="43" pos="461" userDrawn="1">
          <p15:clr>
            <a:srgbClr val="A4A3A4"/>
          </p15:clr>
        </p15:guide>
        <p15:guide id="44" pos="34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Fredrik Hjelle" initials="CFH" lastIdx="2" clrIdx="0">
    <p:extLst>
      <p:ext uri="{19B8F6BF-5375-455C-9EA6-DF929625EA0E}">
        <p15:presenceInfo xmlns:p15="http://schemas.microsoft.com/office/powerpoint/2012/main" userId="S::carl.fredrik.hjelle@sandnes-sparebank.no::c1515ae6-4fda-498e-99f1-f6a44bc4cd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00"/>
    <a:srgbClr val="FFD243"/>
    <a:srgbClr val="FF1300"/>
    <a:srgbClr val="FFF000"/>
    <a:srgbClr val="D9D9D9"/>
    <a:srgbClr val="8AA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3100" autoAdjust="0"/>
  </p:normalViewPr>
  <p:slideViewPr>
    <p:cSldViewPr snapToGrid="0" showGuides="1">
      <p:cViewPr varScale="1">
        <p:scale>
          <a:sx n="106" d="100"/>
          <a:sy n="106" d="100"/>
        </p:scale>
        <p:origin x="990" y="648"/>
      </p:cViewPr>
      <p:guideLst>
        <p:guide pos="1209"/>
        <p:guide orient="horz" pos="1434"/>
        <p:guide pos="4362"/>
        <p:guide orient="horz" pos="1003"/>
        <p:guide orient="horz" pos="1389"/>
        <p:guide pos="597"/>
        <p:guide pos="7083"/>
        <p:guide orient="horz" pos="96"/>
        <p:guide orient="horz" pos="323"/>
        <p:guide pos="3318"/>
        <p:guide pos="824"/>
        <p:guide orient="horz" pos="2954"/>
        <p:guide pos="4271"/>
        <p:guide pos="7219"/>
        <p:guide pos="461"/>
        <p:guide pos="3409"/>
      </p:guideLst>
    </p:cSldViewPr>
  </p:slideViewPr>
  <p:outlineViewPr>
    <p:cViewPr>
      <p:scale>
        <a:sx n="33" d="100"/>
        <a:sy n="33" d="100"/>
      </p:scale>
      <p:origin x="0" y="-4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nagement3260.eikanett.eika.no/Dokumenter/Kundeopplevelse/Kundeunders&#248;kelser/KOI%202017-2018%20overordn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'Kvartal PM BM'!$C$5</c:f>
              <c:strCache>
                <c:ptCount val="1"/>
                <c:pt idx="0">
                  <c:v>KOI PM (snitt for året)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'Kvartal PM BM'!$D$4:$H$4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Mål 2024</c:v>
                </c:pt>
              </c:strCache>
            </c:strRef>
          </c:cat>
          <c:val>
            <c:numRef>
              <c:f>'Kvartal PM BM'!$D$5:$H$5</c:f>
              <c:numCache>
                <c:formatCode>General</c:formatCode>
                <c:ptCount val="5"/>
                <c:pt idx="0">
                  <c:v>58</c:v>
                </c:pt>
                <c:pt idx="1">
                  <c:v>63</c:v>
                </c:pt>
                <c:pt idx="2">
                  <c:v>69</c:v>
                </c:pt>
                <c:pt idx="3">
                  <c:v>78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4-4C54-A07B-018D6A0BA354}"/>
            </c:ext>
          </c:extLst>
        </c:ser>
        <c:ser>
          <c:idx val="1"/>
          <c:order val="1"/>
          <c:tx>
            <c:strRef>
              <c:f>'Kvartal PM BM'!$C$6</c:f>
              <c:strCache>
                <c:ptCount val="1"/>
                <c:pt idx="0">
                  <c:v>KOI BM (årlig undersøkelse)</c:v>
                </c:pt>
              </c:strCache>
            </c:strRef>
          </c:tx>
          <c:spPr>
            <a:solidFill>
              <a:srgbClr val="FFD2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'Kvartal PM BM'!$D$4:$H$4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Mål 2024</c:v>
                </c:pt>
              </c:strCache>
            </c:strRef>
          </c:cat>
          <c:val>
            <c:numRef>
              <c:f>'Kvartal PM BM'!$D$6:$H$6</c:f>
              <c:numCache>
                <c:formatCode>General</c:formatCode>
                <c:ptCount val="5"/>
                <c:pt idx="0">
                  <c:v>69</c:v>
                </c:pt>
                <c:pt idx="1">
                  <c:v>79</c:v>
                </c:pt>
                <c:pt idx="2">
                  <c:v>80</c:v>
                </c:pt>
                <c:pt idx="3">
                  <c:v>73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4-4C54-A07B-018D6A0BA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80150023"/>
        <c:axId val="280151815"/>
      </c:barChart>
      <c:catAx>
        <c:axId val="280150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80151815"/>
        <c:crosses val="autoZero"/>
        <c:auto val="1"/>
        <c:lblAlgn val="ctr"/>
        <c:lblOffset val="100"/>
        <c:noMultiLvlLbl val="0"/>
      </c:catAx>
      <c:valAx>
        <c:axId val="280151815"/>
        <c:scaling>
          <c:orientation val="minMax"/>
          <c:max val="100"/>
          <c:min val="30"/>
        </c:scaling>
        <c:delete val="1"/>
        <c:axPos val="l"/>
        <c:numFmt formatCode="General" sourceLinked="1"/>
        <c:majorTickMark val="none"/>
        <c:minorTickMark val="none"/>
        <c:tickLblPos val="nextTo"/>
        <c:crossAx val="280150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736A0-E059-403A-AF6A-D7BA5EBB197C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32F28-3BAA-4E3D-AF14-FD1D05F709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069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4BD73-D998-4D58-8665-E57EA78F4775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830C-3EB6-4202-9644-9DA2A0CD03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301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E946F0F-26A4-4C7F-A117-A74660696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830C-3EB6-4202-9644-9DA2A0CD03E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49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830C-3EB6-4202-9644-9DA2A0CD03E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61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09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830C-3EB6-4202-9644-9DA2A0CD03E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930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A424-7AB7-4CCA-AD81-BE0676EEC2E0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19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1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18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830C-3EB6-4202-9644-9DA2A0CD03E6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156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830C-3EB6-4202-9644-9DA2A0CD03E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3897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2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49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830C-3EB6-4202-9644-9DA2A0CD03E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03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nb-NO" dirty="0" err="1"/>
              <a:t>Inkl</a:t>
            </a:r>
            <a:r>
              <a:rPr lang="nb-NO" dirty="0"/>
              <a:t> hybridkapital, 2bp lavere både </a:t>
            </a:r>
            <a:r>
              <a:rPr lang="nb-NO" dirty="0" err="1"/>
              <a:t>QoQ</a:t>
            </a:r>
            <a:r>
              <a:rPr lang="nb-NO" dirty="0"/>
              <a:t> og YTD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8AD6E7-33B7-4445-B814-E8ABBD3A7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37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nb-NO" dirty="0"/>
          </a:p>
          <a:p>
            <a:pPr marL="177787" indent="-177787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nb-NO" dirty="0"/>
          </a:p>
          <a:p>
            <a:pPr marL="177787" marR="0" lvl="0" indent="-17778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Kredittvekst BM 2018 Rogaland -1,1% (SSB)</a:t>
            </a:r>
          </a:p>
          <a:p>
            <a:pPr marL="177787" indent="-177787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nb-NO" dirty="0"/>
          </a:p>
          <a:p>
            <a:pPr marL="177787" indent="-177787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5307555-97BD-4E10-A541-D5CEAAA1E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6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D995F2-ACE2-45B4-93DB-5FAEA1E42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46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303C26C-81E2-4007-9EAA-F0B8F05E8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2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C600D43-F903-448C-BCB0-2CCCCC1E7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8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4830C-3EB6-4202-9644-9DA2A0CD03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58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0" y="-1297898"/>
            <a:ext cx="5450452" cy="10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85301" y="6197600"/>
            <a:ext cx="2714976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D94918-F134-400F-B0A8-716738B31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DFBA7E-5740-471E-8F33-E8EEC4549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D3D154-2582-4B5F-A0A0-B4DA2CBB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3682F7-CB33-442F-980E-38D46D3E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337312-B1F4-4735-A23A-86644D94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638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C7F231E-66DE-4F4E-B9C9-933BC1584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714" y="1069238"/>
            <a:ext cx="4334011" cy="6214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75493B1-8C3F-4C40-B7F7-19EC4FE6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581A2A-EF5B-4FC6-87EA-5708F6BA5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12F432-75D0-4749-9375-3AEFDDE2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F070E1-E5FE-42D9-B39F-0ACD560E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18527A-02E4-427A-8519-A7070370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8E05BEF-4728-4D76-B191-AC9010469D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9450" y="5469886"/>
            <a:ext cx="3644350" cy="8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8856C9-1B96-4B6B-9F4C-E34EEEFD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55198B-671D-4D65-9D8F-435AD60E7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8713AD-6ED9-4C97-873A-4410205A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A63689-E3E2-4525-B51A-37613A3E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5CCDAF-C1D4-44FC-AACC-3583B935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44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051CA51-DE6D-43F3-B537-73A0F6BB5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964" y="1114482"/>
            <a:ext cx="4334011" cy="6214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76DBD1E-42BE-44A8-B4EC-AA9E65C0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15FFA5-8086-4D0F-A775-3C59EC3E7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BB36B6-B8B2-44AA-B907-0372A7B6E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20E1DB-7C20-4B74-BA84-F63A9EE2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B6C92A-11BC-4EBF-AD72-78E34063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A8F0DB-DFAC-4B60-BEBF-AA482D3F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95FBBB-35F3-4B6B-84AE-366D1E5D3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9450" y="5469886"/>
            <a:ext cx="3644350" cy="8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2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02D69B4A-B022-4E4C-9748-65B96E079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339" y="1069238"/>
            <a:ext cx="4334011" cy="6214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294FAFB-1E37-46FC-8B83-C25B2784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872801-0F4E-4569-AB48-DE2FAA6D5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D72EB9B-2E45-47CF-BCB8-C7227EB3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5345AAE-F4A6-4F35-BE72-6DE17FA96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B3D2078-3F63-412D-9DD0-5D9DD250C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6CEFF1B-A8FC-442F-A425-D541E1F4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F0E5E23-A8D5-4770-8198-BEE033B7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F09AD2B-9821-48B3-8A6B-11080C4A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B3A9173-D656-447C-AF2C-FD8AF43D6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7862" y="5469886"/>
            <a:ext cx="3644350" cy="8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6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AEE7AF9-5678-4972-9F0F-4F88316E6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714" y="1089068"/>
            <a:ext cx="4334011" cy="6214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8AAB622-DF4C-4760-BB6C-08070D32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045ED5-157E-4556-80D6-8DAB6DDA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5E69CAA-8695-474C-948E-599D858F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D2E82F4-1B72-4580-B078-62017A8C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16CBFE5-1667-4D1C-A5E5-A8EB6A00F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9450" y="5469886"/>
            <a:ext cx="3644350" cy="8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44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552E189-0A06-4928-82CB-744395C9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C649409-43D5-4C04-9DFC-4FE026D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171975A-E10E-454E-BA15-E5897091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C5A287-7C61-4212-9926-EC8AFB65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9450" y="5469886"/>
            <a:ext cx="3644350" cy="8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44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682FE5-AD6A-4296-BA7F-DFB3E7AB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44896D-C9AE-4B85-B63D-B77BB1AFB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956B153-9042-4A55-8D96-63B397E77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CB24023-5075-4341-84E0-F3487E34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02EB90-9BDF-4846-A36F-58B0B3CD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48A5C0D-D1BC-4FD6-BD54-E846682A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0462D1B-FF15-4645-A55B-84BCE86B6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7862" y="5474761"/>
            <a:ext cx="3644350" cy="8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5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E6420E-6638-4F68-9B46-390EDCA7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8D21BAF-BD5A-49EF-9B0B-C2FFDC648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06AFE78-1842-4556-91DC-661E66BA9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EB91532-636D-4CFB-A015-C09F75DF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359E05D-4961-4096-985A-0593C4DE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2862CC2-A516-436E-BFE4-8F31A2C2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36F1742-A50B-41F9-8F66-0E6C2D527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7862" y="5469886"/>
            <a:ext cx="3644350" cy="8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F5C4331-281B-40E5-82AF-9760A5E89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088" y="1069238"/>
            <a:ext cx="4334011" cy="6214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75761E2-3C18-48D2-B4D4-0091EAC6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C0F2FA0-C2A9-4DB3-AEC2-3E04B630F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824C4D-E4BA-4194-A094-A6BD5DBB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5A222C-D7FD-4EDC-8AF8-A7BD31D2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D43B42-54DE-4B79-A119-BC755228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8100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86" y="146053"/>
            <a:ext cx="10405940" cy="37800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chemeClr val="tx1"/>
                </a:solidFill>
                <a:latin typeface="Eika Bold" pitchFamily="50" charset="0"/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11768016" y="6628595"/>
            <a:ext cx="422030" cy="2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i="0" kern="1200">
                <a:solidFill>
                  <a:srgbClr val="1A2E5E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1DB3CFCC-E593-4833-9A89-BA51E30A354E}" type="slidenum">
              <a:rPr lang="nb-NO" altLang="nn-NO" sz="800" smtClean="0">
                <a:solidFill>
                  <a:prstClr val="white"/>
                </a:solidFill>
                <a:latin typeface="Calibri"/>
              </a:rPr>
              <a:pPr algn="ctr"/>
              <a:t>‹#›</a:t>
            </a:fld>
            <a:endParaRPr lang="nb-NO" altLang="nn-NO" sz="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675206"/>
            <a:ext cx="10405941" cy="2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Eika Bold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sub-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3986" y="6624638"/>
            <a:ext cx="11344031" cy="233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700" i="1" baseline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Source() or Note()</a:t>
            </a:r>
          </a:p>
        </p:txBody>
      </p:sp>
    </p:spTree>
    <p:extLst>
      <p:ext uri="{BB962C8B-B14F-4D97-AF65-F5344CB8AC3E}">
        <p14:creationId xmlns:p14="http://schemas.microsoft.com/office/powerpoint/2010/main" val="1841781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C4761AA-C157-4A3F-9304-FA1FBDA2B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FCADB37-B6B7-45FF-AE3D-09522EE17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55BE36-9228-4FF9-A3DD-FCB7CF93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0CFBE9-47BD-4804-80AC-10E4B21C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68BCE2-1C7F-477A-96F6-067926BB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11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9FB2859-0E60-44E2-8BCB-AC3D6E4BE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5"/>
          <a:stretch/>
        </p:blipFill>
        <p:spPr>
          <a:xfrm>
            <a:off x="987238" y="0"/>
            <a:ext cx="10187841" cy="6858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5F59A2E-D26B-4702-8CE0-D30F193C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B9C7C38-4345-43B7-86A9-BBE4F95A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61B0DB1-0378-42F3-AB75-31267C61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7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86" y="146053"/>
            <a:ext cx="10405940" cy="37800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chemeClr val="tx1"/>
                </a:solidFill>
                <a:latin typeface="Eika Bold" pitchFamily="50" charset="0"/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11768016" y="6628595"/>
            <a:ext cx="422030" cy="2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i="0" kern="1200">
                <a:solidFill>
                  <a:srgbClr val="1A2E5E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1DB3CFCC-E593-4833-9A89-BA51E30A354E}" type="slidenum">
              <a:rPr lang="nb-NO" altLang="nn-NO" sz="800" smtClean="0">
                <a:solidFill>
                  <a:prstClr val="white"/>
                </a:solidFill>
                <a:latin typeface="Calibri"/>
              </a:rPr>
              <a:pPr algn="ctr"/>
              <a:t>‹#›</a:t>
            </a:fld>
            <a:endParaRPr lang="nb-NO" altLang="nn-NO" sz="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677919"/>
            <a:ext cx="10405941" cy="2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Eika Bold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sub-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3986" y="6624638"/>
            <a:ext cx="11344031" cy="233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700" i="1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Source() or Note()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6383338" y="5441172"/>
            <a:ext cx="5384677" cy="7389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6" name="Rett linje 5"/>
          <p:cNvCxnSpPr>
            <a:cxnSpLocks/>
          </p:cNvCxnSpPr>
          <p:nvPr/>
        </p:nvCxnSpPr>
        <p:spPr>
          <a:xfrm>
            <a:off x="6096000" y="1290918"/>
            <a:ext cx="0" cy="5109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07987" y="5441172"/>
            <a:ext cx="5384677" cy="7389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07988" y="5362046"/>
            <a:ext cx="53846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6383338" y="5362046"/>
            <a:ext cx="54371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45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385" userDrawn="1">
          <p15:clr>
            <a:srgbClr val="FBAE40"/>
          </p15:clr>
        </p15:guide>
        <p15:guide id="3" pos="3659">
          <p15:clr>
            <a:srgbClr val="FBAE40"/>
          </p15:clr>
        </p15:guide>
        <p15:guide id="4" pos="257">
          <p15:clr>
            <a:srgbClr val="FBAE40"/>
          </p15:clr>
        </p15:guide>
        <p15:guide id="5" pos="4021">
          <p15:clr>
            <a:srgbClr val="FBAE40"/>
          </p15:clr>
        </p15:guide>
        <p15:guide id="6" pos="74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86" y="146053"/>
            <a:ext cx="10405940" cy="37800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chemeClr val="tx1"/>
                </a:solidFill>
                <a:latin typeface="Eika Bold" pitchFamily="50" charset="0"/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11768016" y="6628595"/>
            <a:ext cx="422030" cy="2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i="0" kern="1200">
                <a:solidFill>
                  <a:srgbClr val="1A2E5E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1DB3CFCC-E593-4833-9A89-BA51E30A354E}" type="slidenum">
              <a:rPr lang="nb-NO" altLang="nn-NO" sz="800" smtClean="0">
                <a:solidFill>
                  <a:prstClr val="white"/>
                </a:solidFill>
                <a:latin typeface="Calibri"/>
              </a:rPr>
              <a:pPr algn="ctr"/>
              <a:t>‹#›</a:t>
            </a:fld>
            <a:endParaRPr lang="nb-NO" altLang="nn-NO" sz="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677919"/>
            <a:ext cx="10405941" cy="2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Eika Bold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sub-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3986" y="6624638"/>
            <a:ext cx="11344031" cy="233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700" i="1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Source() or Note()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6399335" y="5450602"/>
            <a:ext cx="5421190" cy="7389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6" name="Rett linje 5"/>
          <p:cNvCxnSpPr>
            <a:cxnSpLocks/>
          </p:cNvCxnSpPr>
          <p:nvPr userDrawn="1"/>
        </p:nvCxnSpPr>
        <p:spPr>
          <a:xfrm>
            <a:off x="6096000" y="1281953"/>
            <a:ext cx="0" cy="51644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391991" y="5450602"/>
            <a:ext cx="5400674" cy="7389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07989" y="5373688"/>
            <a:ext cx="53846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6435848" y="5373688"/>
            <a:ext cx="53846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3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385" userDrawn="1">
          <p15:clr>
            <a:srgbClr val="FBAE40"/>
          </p15:clr>
        </p15:guide>
        <p15:guide id="3" pos="3659">
          <p15:clr>
            <a:srgbClr val="FBAE40"/>
          </p15:clr>
        </p15:guide>
        <p15:guide id="4" pos="257">
          <p15:clr>
            <a:srgbClr val="FBAE40"/>
          </p15:clr>
        </p15:guide>
        <p15:guide id="5" pos="4021">
          <p15:clr>
            <a:srgbClr val="FBAE40"/>
          </p15:clr>
        </p15:guide>
        <p15:guide id="6" pos="74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86" y="146053"/>
            <a:ext cx="10405940" cy="37800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chemeClr val="tx1"/>
                </a:solidFill>
                <a:latin typeface="Eika Bold" pitchFamily="50" charset="0"/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768016" y="6628595"/>
            <a:ext cx="422030" cy="2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i="0" kern="1200">
                <a:solidFill>
                  <a:srgbClr val="1A2E5E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1DB3CFCC-E593-4833-9A89-BA51E30A354E}" type="slidenum">
              <a:rPr lang="nb-NO" altLang="nn-NO" sz="800" smtClean="0">
                <a:solidFill>
                  <a:prstClr val="white"/>
                </a:solidFill>
                <a:latin typeface="Calibri"/>
              </a:rPr>
              <a:pPr algn="ctr"/>
              <a:t>‹#›</a:t>
            </a:fld>
            <a:endParaRPr lang="nb-NO" altLang="nn-NO" sz="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677919"/>
            <a:ext cx="10405941" cy="2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Eika Bold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sub-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3986" y="6624638"/>
            <a:ext cx="11344031" cy="233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700" i="1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Source() or Note()</a:t>
            </a:r>
          </a:p>
        </p:txBody>
      </p:sp>
      <p:cxnSp>
        <p:nvCxnSpPr>
          <p:cNvPr id="6" name="Rett linje 5"/>
          <p:cNvCxnSpPr>
            <a:cxnSpLocks/>
          </p:cNvCxnSpPr>
          <p:nvPr userDrawn="1"/>
        </p:nvCxnSpPr>
        <p:spPr>
          <a:xfrm>
            <a:off x="6096000" y="1266825"/>
            <a:ext cx="0" cy="51339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11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566">
          <p15:clr>
            <a:srgbClr val="FBAE40"/>
          </p15:clr>
        </p15:guide>
        <p15:guide id="3" pos="3659">
          <p15:clr>
            <a:srgbClr val="FBAE40"/>
          </p15:clr>
        </p15:guide>
        <p15:guide id="4" pos="257">
          <p15:clr>
            <a:srgbClr val="FBAE40"/>
          </p15:clr>
        </p15:guide>
        <p15:guide id="5" pos="4021">
          <p15:clr>
            <a:srgbClr val="FBAE40"/>
          </p15:clr>
        </p15:guide>
        <p15:guide id="6" pos="74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86" y="146053"/>
            <a:ext cx="10405940" cy="37800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chemeClr val="tx1"/>
                </a:solidFill>
                <a:latin typeface="Eika Bold" pitchFamily="50" charset="0"/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768016" y="6628595"/>
            <a:ext cx="422030" cy="2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i="0" kern="1200">
                <a:solidFill>
                  <a:srgbClr val="1A2E5E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1DB3CFCC-E593-4833-9A89-BA51E30A354E}" type="slidenum">
              <a:rPr lang="nb-NO" altLang="nn-NO" sz="800" smtClean="0">
                <a:solidFill>
                  <a:prstClr val="white"/>
                </a:solidFill>
                <a:latin typeface="Calibri"/>
              </a:rPr>
              <a:pPr algn="ctr"/>
              <a:t>‹#›</a:t>
            </a:fld>
            <a:endParaRPr lang="nb-NO" altLang="nn-NO" sz="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677919"/>
            <a:ext cx="10405941" cy="2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Eika Bold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sub-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3986" y="6624638"/>
            <a:ext cx="11344031" cy="233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700" i="1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Source() or Note()</a:t>
            </a:r>
          </a:p>
        </p:txBody>
      </p:sp>
      <p:cxnSp>
        <p:nvCxnSpPr>
          <p:cNvPr id="6" name="Rett linje 5"/>
          <p:cNvCxnSpPr>
            <a:cxnSpLocks/>
          </p:cNvCxnSpPr>
          <p:nvPr userDrawn="1"/>
        </p:nvCxnSpPr>
        <p:spPr>
          <a:xfrm>
            <a:off x="7536611" y="1295400"/>
            <a:ext cx="0" cy="51312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E122A39F-91F2-48B4-A9B3-0AD88A46F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3356" y="1537143"/>
            <a:ext cx="4067169" cy="41238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75003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566">
          <p15:clr>
            <a:srgbClr val="FBAE40"/>
          </p15:clr>
        </p15:guide>
        <p15:guide id="3" pos="3659">
          <p15:clr>
            <a:srgbClr val="FBAE40"/>
          </p15:clr>
        </p15:guide>
        <p15:guide id="4" pos="257">
          <p15:clr>
            <a:srgbClr val="FBAE40"/>
          </p15:clr>
        </p15:guide>
        <p15:guide id="5" pos="4021">
          <p15:clr>
            <a:srgbClr val="FBAE40"/>
          </p15:clr>
        </p15:guide>
        <p15:guide id="6" pos="74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320988"/>
            <a:ext cx="12192000" cy="395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0" y="-1297898"/>
            <a:ext cx="5450452" cy="10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0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D1C96F-F3CB-49FB-B18F-59B32BC5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4807C1-FB2C-49E2-9E20-7F8F5BA4F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98299E-C340-4721-9BDB-EB77653F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3D2D-40CC-481F-9427-A68A58AE94D0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03FB76-EE97-481A-B45E-59FF30CA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3D76B4A-E4BB-4FCE-BC1E-EABB9764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3B6-ED3E-4C66-A717-7B31B3A627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28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56B13-1B97-42D5-B3D2-7BE69EEA0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365B019-D323-451F-B924-3BEC2FA43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B2A7F4-9A2E-4D4B-A308-5A830835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2499-6356-4E2F-B5D0-F3AECF1D0536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91524-D789-47AC-8B77-5A3B42D8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D46EED-D474-4721-9C03-ED676B89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1279-A9F7-422D-8798-C8BA49BE2D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800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0" y="-1297898"/>
            <a:ext cx="5450452" cy="10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85301" y="6197600"/>
            <a:ext cx="2714976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0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3" r:id="rId3"/>
    <p:sldLayoutId id="2147483692" r:id="rId4"/>
    <p:sldLayoutId id="2147483689" r:id="rId5"/>
    <p:sldLayoutId id="2147483756" r:id="rId6"/>
    <p:sldLayoutId id="2147483738" r:id="rId7"/>
    <p:sldLayoutId id="2147483754" r:id="rId8"/>
    <p:sldLayoutId id="214748375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072C19-8D84-4964-A446-9AF7E99F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57D43C-9235-440C-87A4-D032650DE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9557DE-566C-4167-A616-B4A553EFE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FB80-E870-47A8-9416-5823AAD9C56E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390796-40FE-4618-9C85-4EBF9B95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D03A75-50D4-443B-90D3-5878E32DB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F0F4-4C0B-44E1-B2AA-B01D7F1997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93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https://finance3260.eikanett.eika.no/Mnedstall/Input%20makro%20rapportering_ny.xlsx!SADG%20vs%20OSEBX%20ny!%5bInput%20makro%20rapportering_ny.xlsx%5dSADG%20vs%20OSEBX%20ny%20Diagram%202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3B0802CA-9144-4567-BE45-266A40CA1028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https://finance3260.eikanett.eika.no/Mnedstall/Kvartalstall_v2.xlsx!Resultat!%5bKvartalstall_v2.xlsx%5dResultat%20Diagram%207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https://finance3260.eikanett.eika.no/Mnedstall/Kvartalstall_v2.xlsx!Rentemargin!%5bKvartalstall_v2.xlsx%5dRentemargin%20Diagram%20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https://finance3260.eikanett.eika.no/Mnedstall/Kvartalstall_v2.xlsx!Brutto%20utl&#229;nsvekst!%5bKvartalstall_v2.xlsx%5dBrutto%20utl&#229;nsvekst%20Diagram%2029" TargetMode="External"/><Relationship Id="rId5" Type="http://schemas.openxmlformats.org/officeDocument/2006/relationships/image" Target="../media/image27.emf"/><Relationship Id="rId4" Type="http://schemas.openxmlformats.org/officeDocument/2006/relationships/oleObject" Target="https://finance3260.eikanett.eika.no/Mnedstall/Kvartalstall_v2.xlsx!Brutto%20utl&#229;nsvekst!%5bKvartalstall_v2.xlsx%5dBrutto%20utl&#229;nsvekst%20Diagram%202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emf"/><Relationship Id="rId4" Type="http://schemas.openxmlformats.org/officeDocument/2006/relationships/oleObject" Target="https://finance3260.eikanett.eika.no/Mnedstall/Kvartalstall_v2.xlsx!Andre%20inntekter!%5bKvartalstall_v2.xlsx%5dAndre%20inntekter%20Diagram%20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https://finance3260.eikanett.eika.no/Mnedstall/Kvartalstall_v2.xlsx!Kostnadsgrad!%5bKvartalstall_v2.xlsx%5dKostnadsgrad%20Diagram%209" TargetMode="External"/><Relationship Id="rId5" Type="http://schemas.openxmlformats.org/officeDocument/2006/relationships/image" Target="../media/image30.emf"/><Relationship Id="rId4" Type="http://schemas.openxmlformats.org/officeDocument/2006/relationships/oleObject" Target="https://finance3260.eikanett.eika.no/Mnedstall/Kvartalstall_v2.xlsx!Kostnadsgrad!%5bKvartalstall_v2.xlsx%5dKostnadsgrad%20Diagram%20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https://finance3260.eikanett.eika.no/Mnedstall/Kvartalstall_v2.xlsx!Mislighold%20og%20tap!%5bKvartalstall_v2.xlsx%5dMislighold%20og%20tap%20Diagram%2015" TargetMode="External"/><Relationship Id="rId5" Type="http://schemas.openxmlformats.org/officeDocument/2006/relationships/image" Target="../media/image32.emf"/><Relationship Id="rId4" Type="http://schemas.openxmlformats.org/officeDocument/2006/relationships/oleObject" Target="https://finance3260.eikanett.eika.no/Mnedstall/Kvartalstall_v2.xlsx!Tapsutvikling!%5bKvartalstall_v2.xlsx%5dTapsutvikling%20Diagram%201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emf"/><Relationship Id="rId4" Type="http://schemas.openxmlformats.org/officeDocument/2006/relationships/oleObject" Target="https://finance3260.eikanett.eika.no/Mnedstall/Kvartalstall_v2.xlsx!Soliditet!%5bKvartalstall_v2.xlsx%5dSoliditet%20Diagram%2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2426" y="-324323"/>
            <a:ext cx="4487148" cy="86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143000" y="2807928"/>
            <a:ext cx="9906000" cy="566889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sz="3800" dirty="0">
                <a:solidFill>
                  <a:schemeClr val="tx1"/>
                </a:solidFill>
                <a:latin typeface="Eika Bold" pitchFamily="50" charset="0"/>
              </a:rPr>
              <a:t>Sandnes Sparebank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143000" y="3645025"/>
            <a:ext cx="9906000" cy="34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Eika Bold" pitchFamily="50" charset="0"/>
              </a:rPr>
              <a:t>Orientering</a:t>
            </a:r>
            <a:r>
              <a:rPr lang="en-US" sz="2000" dirty="0">
                <a:solidFill>
                  <a:prstClr val="black"/>
                </a:solidFill>
                <a:latin typeface="Eika Bold" pitchFamily="50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Eika Bold" pitchFamily="50" charset="0"/>
              </a:rPr>
              <a:t>administrerede</a:t>
            </a:r>
            <a:r>
              <a:rPr lang="en-US" sz="2000" dirty="0">
                <a:solidFill>
                  <a:prstClr val="black"/>
                </a:solidFill>
                <a:latin typeface="Eika Bold" pitchFamily="50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Eika Bold" pitchFamily="50" charset="0"/>
              </a:rPr>
              <a:t>direktør</a:t>
            </a:r>
            <a:r>
              <a:rPr lang="en-US" sz="2000" dirty="0">
                <a:solidFill>
                  <a:prstClr val="black"/>
                </a:solidFill>
                <a:latin typeface="Eika Bold" pitchFamily="50" charset="0"/>
              </a:rPr>
              <a:t> Trine Stangeland</a:t>
            </a:r>
          </a:p>
          <a:p>
            <a:r>
              <a:rPr lang="en-US" sz="2000" dirty="0" err="1">
                <a:solidFill>
                  <a:prstClr val="black"/>
                </a:solidFill>
                <a:latin typeface="Eika Bold" pitchFamily="50" charset="0"/>
              </a:rPr>
              <a:t>Forstanderskapsmøte</a:t>
            </a:r>
            <a:r>
              <a:rPr lang="en-US" sz="2000" dirty="0">
                <a:solidFill>
                  <a:prstClr val="black"/>
                </a:solidFill>
                <a:latin typeface="Eika Bold" pitchFamily="50" charset="0"/>
              </a:rPr>
              <a:t> 24.03.2021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143000" y="3463839"/>
            <a:ext cx="9906000" cy="34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1" dirty="0">
              <a:solidFill>
                <a:prstClr val="white"/>
              </a:solidFill>
              <a:latin typeface="Eika Bold" pitchFamily="50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2701" y="-88539"/>
            <a:ext cx="874231" cy="19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49" y="616091"/>
            <a:ext cx="1165160" cy="5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911225" y="295275"/>
            <a:ext cx="10404475" cy="1588"/>
          </a:xfrm>
          <a:prstGeom prst="line">
            <a:avLst/>
          </a:prstGeom>
          <a:ln w="6350"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11225" y="1523653"/>
            <a:ext cx="10333038" cy="9526"/>
          </a:xfrm>
          <a:prstGeom prst="line">
            <a:avLst/>
          </a:prstGeom>
          <a:ln w="6350"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50000" r="82910" b="10480"/>
          <a:stretch/>
        </p:blipFill>
        <p:spPr bwMode="auto">
          <a:xfrm>
            <a:off x="3461891" y="542826"/>
            <a:ext cx="29796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9" t="56300" r="58722" b="8544"/>
          <a:stretch/>
        </p:blipFill>
        <p:spPr bwMode="auto">
          <a:xfrm>
            <a:off x="4335667" y="587292"/>
            <a:ext cx="42165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6" t="27039" r="43950" b="43201"/>
          <a:stretch/>
        </p:blipFill>
        <p:spPr bwMode="auto">
          <a:xfrm>
            <a:off x="5424166" y="561876"/>
            <a:ext cx="31381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8" t="54077" r="7082" b="6947"/>
          <a:stretch/>
        </p:blipFill>
        <p:spPr bwMode="auto">
          <a:xfrm>
            <a:off x="10003564" y="570945"/>
            <a:ext cx="43357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01" y="555850"/>
            <a:ext cx="63297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98" y="568242"/>
            <a:ext cx="414043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r="4864" b="9465"/>
          <a:stretch/>
        </p:blipFill>
        <p:spPr bwMode="auto">
          <a:xfrm>
            <a:off x="7411350" y="565375"/>
            <a:ext cx="86034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44" y="-1372268"/>
            <a:ext cx="670177" cy="73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65" y="-1362026"/>
            <a:ext cx="663509" cy="7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94" y="-1372268"/>
            <a:ext cx="677209" cy="7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972" y="-1372268"/>
            <a:ext cx="698627" cy="6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68" y="-1335195"/>
            <a:ext cx="688379" cy="6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68" y="-902202"/>
            <a:ext cx="670177" cy="7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65" y="-918335"/>
            <a:ext cx="663509" cy="7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94" y="-931515"/>
            <a:ext cx="677210" cy="7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971" y="-931516"/>
            <a:ext cx="698628" cy="72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861" y="-903371"/>
            <a:ext cx="716885" cy="68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27" y="-1375542"/>
            <a:ext cx="632548" cy="7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03" y="-884831"/>
            <a:ext cx="645071" cy="7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8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7A570D-7640-49A7-AF29-5396A04542A7}"/>
              </a:ext>
            </a:extLst>
          </p:cNvPr>
          <p:cNvSpPr txBox="1">
            <a:spLocks/>
          </p:cNvSpPr>
          <p:nvPr/>
        </p:nvSpPr>
        <p:spPr>
          <a:xfrm>
            <a:off x="423986" y="146053"/>
            <a:ext cx="10405940" cy="37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latin typeface="Eika Bold" pitchFamily="50" charset="0"/>
              </a:rPr>
              <a:t>Kundeutbytte 4 år på rad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E1A9E57-2DF8-41C1-816F-59609C58F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454" y="1339412"/>
            <a:ext cx="9998899" cy="2294540"/>
          </a:xfrm>
          <a:prstGeom prst="rect">
            <a:avLst/>
          </a:pr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D63AB31B-2812-4EA8-BB29-92E09C4EF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3" y="3749443"/>
            <a:ext cx="1755056" cy="1399735"/>
          </a:xfrm>
          <a:prstGeom prst="rect">
            <a:avLst/>
          </a:prstGeom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A4A05F70-E694-4289-A468-53933D802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3" y="4404827"/>
            <a:ext cx="1755056" cy="139973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10340E4-F519-4292-B829-C653264EA05A}"/>
              </a:ext>
            </a:extLst>
          </p:cNvPr>
          <p:cNvSpPr txBox="1"/>
          <p:nvPr/>
        </p:nvSpPr>
        <p:spPr>
          <a:xfrm>
            <a:off x="797728" y="4881232"/>
            <a:ext cx="112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>
                    <a:lumMod val="65000"/>
                  </a:schemeClr>
                </a:solidFill>
              </a:rPr>
              <a:t>2019</a:t>
            </a:r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7AACE3AB-916A-40D7-9DBA-A9E0AA66D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3" y="5640967"/>
            <a:ext cx="1755056" cy="139973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0D40751-6DDC-4336-A605-358FBA72F871}"/>
              </a:ext>
            </a:extLst>
          </p:cNvPr>
          <p:cNvSpPr txBox="1"/>
          <p:nvPr/>
        </p:nvSpPr>
        <p:spPr>
          <a:xfrm>
            <a:off x="797728" y="4201393"/>
            <a:ext cx="112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2020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026C948-4AE6-45B9-B06C-C31796CF7920}"/>
              </a:ext>
            </a:extLst>
          </p:cNvPr>
          <p:cNvSpPr txBox="1"/>
          <p:nvPr/>
        </p:nvSpPr>
        <p:spPr>
          <a:xfrm>
            <a:off x="797728" y="6102632"/>
            <a:ext cx="112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>
                    <a:lumMod val="65000"/>
                  </a:schemeClr>
                </a:solidFill>
              </a:rPr>
              <a:t>2017</a:t>
            </a:r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E5828E19-2DCA-482B-AAB0-7CEAC0DAE8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3" y="5022897"/>
            <a:ext cx="1755056" cy="139973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7F3DB32-251E-48E6-A88F-AB26552571AF}"/>
              </a:ext>
            </a:extLst>
          </p:cNvPr>
          <p:cNvSpPr txBox="1"/>
          <p:nvPr/>
        </p:nvSpPr>
        <p:spPr>
          <a:xfrm>
            <a:off x="797728" y="5499302"/>
            <a:ext cx="112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>
                    <a:lumMod val="65000"/>
                  </a:schemeClr>
                </a:solidFill>
              </a:rPr>
              <a:t>2018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DDE01BB-07E8-4B66-A3EA-08DC4AE8FB27}"/>
              </a:ext>
            </a:extLst>
          </p:cNvPr>
          <p:cNvSpPr txBox="1"/>
          <p:nvPr/>
        </p:nvSpPr>
        <p:spPr>
          <a:xfrm>
            <a:off x="2490685" y="4126144"/>
            <a:ext cx="890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Utbetaling av kundeutbytte for året 2020 blir på omtrent samme nivå som fjoråret og planlegges utbetalt i løpet av høsten 2021</a:t>
            </a:r>
          </a:p>
        </p:txBody>
      </p:sp>
      <p:pic>
        <p:nvPicPr>
          <p:cNvPr id="14" name="Plassholder for innhold 4">
            <a:extLst>
              <a:ext uri="{FF2B5EF4-FFF2-40B4-BE49-F238E27FC236}">
                <a16:creationId xmlns:a16="http://schemas.microsoft.com/office/drawing/2014/main" id="{6F5695BB-B6DD-449D-ADB2-50CBBBB65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195" y="4858395"/>
            <a:ext cx="1790700" cy="51540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2B49BCA-225B-4D72-812F-0534D324520C}"/>
              </a:ext>
            </a:extLst>
          </p:cNvPr>
          <p:cNvSpPr txBox="1"/>
          <p:nvPr/>
        </p:nvSpPr>
        <p:spPr>
          <a:xfrm>
            <a:off x="2901558" y="493143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5 625 kr</a:t>
            </a:r>
          </a:p>
        </p:txBody>
      </p:sp>
      <p:pic>
        <p:nvPicPr>
          <p:cNvPr id="16" name="Plassholder for innhold 4">
            <a:extLst>
              <a:ext uri="{FF2B5EF4-FFF2-40B4-BE49-F238E27FC236}">
                <a16:creationId xmlns:a16="http://schemas.microsoft.com/office/drawing/2014/main" id="{26FFD3CB-1EFA-4868-AA48-A78CDEC07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195" y="5446836"/>
            <a:ext cx="1790700" cy="515405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DB62E7D-6526-4A84-826B-3C23A7F8700D}"/>
              </a:ext>
            </a:extLst>
          </p:cNvPr>
          <p:cNvSpPr txBox="1"/>
          <p:nvPr/>
        </p:nvSpPr>
        <p:spPr>
          <a:xfrm>
            <a:off x="2901558" y="5519872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6 281 kr</a:t>
            </a:r>
          </a:p>
        </p:txBody>
      </p:sp>
      <p:pic>
        <p:nvPicPr>
          <p:cNvPr id="18" name="Plassholder for innhold 4">
            <a:extLst>
              <a:ext uri="{FF2B5EF4-FFF2-40B4-BE49-F238E27FC236}">
                <a16:creationId xmlns:a16="http://schemas.microsoft.com/office/drawing/2014/main" id="{AFD739FF-EDDA-48A8-AE55-C567E5AD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195" y="6035277"/>
            <a:ext cx="1790700" cy="515405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BED925A-EF8D-4525-A8BE-800BF192A9F1}"/>
              </a:ext>
            </a:extLst>
          </p:cNvPr>
          <p:cNvSpPr txBox="1"/>
          <p:nvPr/>
        </p:nvSpPr>
        <p:spPr>
          <a:xfrm>
            <a:off x="2901558" y="6108313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2 500 kr</a:t>
            </a:r>
          </a:p>
        </p:txBody>
      </p:sp>
      <p:pic>
        <p:nvPicPr>
          <p:cNvPr id="20" name="Plassholder for innhold 4">
            <a:extLst>
              <a:ext uri="{FF2B5EF4-FFF2-40B4-BE49-F238E27FC236}">
                <a16:creationId xmlns:a16="http://schemas.microsoft.com/office/drawing/2014/main" id="{99399C69-C5F7-4DDB-80F2-92360BEB4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740" y="4775881"/>
            <a:ext cx="1790700" cy="515405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E9E1E7B-991C-4151-A5EB-0FE026CF7094}"/>
              </a:ext>
            </a:extLst>
          </p:cNvPr>
          <p:cNvSpPr txBox="1"/>
          <p:nvPr/>
        </p:nvSpPr>
        <p:spPr>
          <a:xfrm>
            <a:off x="5232103" y="4848917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2 250 kr</a:t>
            </a:r>
          </a:p>
        </p:txBody>
      </p:sp>
      <p:pic>
        <p:nvPicPr>
          <p:cNvPr id="22" name="Plassholder for innhold 4">
            <a:extLst>
              <a:ext uri="{FF2B5EF4-FFF2-40B4-BE49-F238E27FC236}">
                <a16:creationId xmlns:a16="http://schemas.microsoft.com/office/drawing/2014/main" id="{8307873E-9F98-4B67-A04F-054A5C6CD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740" y="5364322"/>
            <a:ext cx="1790700" cy="515405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38030AB4-B4F5-4144-BAC1-8A64D5D874F8}"/>
              </a:ext>
            </a:extLst>
          </p:cNvPr>
          <p:cNvSpPr txBox="1"/>
          <p:nvPr/>
        </p:nvSpPr>
        <p:spPr>
          <a:xfrm>
            <a:off x="5232103" y="5437358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2 513 kr</a:t>
            </a:r>
          </a:p>
        </p:txBody>
      </p:sp>
      <p:pic>
        <p:nvPicPr>
          <p:cNvPr id="24" name="Plassholder for innhold 4">
            <a:extLst>
              <a:ext uri="{FF2B5EF4-FFF2-40B4-BE49-F238E27FC236}">
                <a16:creationId xmlns:a16="http://schemas.microsoft.com/office/drawing/2014/main" id="{08414140-8AB0-4D4F-B719-793CC775A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740" y="5952763"/>
            <a:ext cx="1790700" cy="515405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B134679-839A-4267-8008-694F1629279C}"/>
              </a:ext>
            </a:extLst>
          </p:cNvPr>
          <p:cNvSpPr txBox="1"/>
          <p:nvPr/>
        </p:nvSpPr>
        <p:spPr>
          <a:xfrm>
            <a:off x="5232103" y="6025799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1 000 kr</a:t>
            </a:r>
          </a:p>
        </p:txBody>
      </p:sp>
      <p:pic>
        <p:nvPicPr>
          <p:cNvPr id="26" name="Plassholder for innhold 4">
            <a:extLst>
              <a:ext uri="{FF2B5EF4-FFF2-40B4-BE49-F238E27FC236}">
                <a16:creationId xmlns:a16="http://schemas.microsoft.com/office/drawing/2014/main" id="{F215AC3B-F113-482B-8F07-5D72025B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838" y="4712323"/>
            <a:ext cx="1790700" cy="515405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8756197-1484-4F2B-91EA-F5DD6591AD65}"/>
              </a:ext>
            </a:extLst>
          </p:cNvPr>
          <p:cNvSpPr txBox="1"/>
          <p:nvPr/>
        </p:nvSpPr>
        <p:spPr>
          <a:xfrm>
            <a:off x="7674201" y="4785359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9 112 kr</a:t>
            </a:r>
          </a:p>
        </p:txBody>
      </p:sp>
      <p:pic>
        <p:nvPicPr>
          <p:cNvPr id="28" name="Plassholder for innhold 4">
            <a:extLst>
              <a:ext uri="{FF2B5EF4-FFF2-40B4-BE49-F238E27FC236}">
                <a16:creationId xmlns:a16="http://schemas.microsoft.com/office/drawing/2014/main" id="{C1054E43-B331-42C4-AFFB-8172DB7D9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838" y="5300764"/>
            <a:ext cx="1790700" cy="515405"/>
          </a:xfrm>
          <a:prstGeom prst="rect">
            <a:avLst/>
          </a:prstGeom>
        </p:spPr>
      </p:pic>
      <p:sp>
        <p:nvSpPr>
          <p:cNvPr id="29" name="TekstSylinder 28">
            <a:extLst>
              <a:ext uri="{FF2B5EF4-FFF2-40B4-BE49-F238E27FC236}">
                <a16:creationId xmlns:a16="http://schemas.microsoft.com/office/drawing/2014/main" id="{008A4595-6B31-4FCC-9C65-B900A1642576}"/>
              </a:ext>
            </a:extLst>
          </p:cNvPr>
          <p:cNvSpPr txBox="1"/>
          <p:nvPr/>
        </p:nvSpPr>
        <p:spPr>
          <a:xfrm>
            <a:off x="7674201" y="5373800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10 176 kr</a:t>
            </a:r>
          </a:p>
        </p:txBody>
      </p:sp>
      <p:pic>
        <p:nvPicPr>
          <p:cNvPr id="30" name="Plassholder for innhold 4">
            <a:extLst>
              <a:ext uri="{FF2B5EF4-FFF2-40B4-BE49-F238E27FC236}">
                <a16:creationId xmlns:a16="http://schemas.microsoft.com/office/drawing/2014/main" id="{4A728D9C-0936-4D08-B994-300386C6D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838" y="5889205"/>
            <a:ext cx="1790700" cy="515405"/>
          </a:xfrm>
          <a:prstGeom prst="rect">
            <a:avLst/>
          </a:prstGeom>
        </p:spPr>
      </p:pic>
      <p:sp>
        <p:nvSpPr>
          <p:cNvPr id="31" name="TekstSylinder 30">
            <a:extLst>
              <a:ext uri="{FF2B5EF4-FFF2-40B4-BE49-F238E27FC236}">
                <a16:creationId xmlns:a16="http://schemas.microsoft.com/office/drawing/2014/main" id="{A6755345-ADEF-4D44-8E49-EE0A3DD223CE}"/>
              </a:ext>
            </a:extLst>
          </p:cNvPr>
          <p:cNvSpPr txBox="1"/>
          <p:nvPr/>
        </p:nvSpPr>
        <p:spPr>
          <a:xfrm>
            <a:off x="7674201" y="596224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4 050 kr</a:t>
            </a:r>
          </a:p>
        </p:txBody>
      </p:sp>
      <p:pic>
        <p:nvPicPr>
          <p:cNvPr id="32" name="Plassholder for innhold 4">
            <a:extLst>
              <a:ext uri="{FF2B5EF4-FFF2-40B4-BE49-F238E27FC236}">
                <a16:creationId xmlns:a16="http://schemas.microsoft.com/office/drawing/2014/main" id="{9F9CDC1C-8CD8-41B7-B5E1-ECF9DCFDF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178" y="4684318"/>
            <a:ext cx="1790700" cy="515405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63935A29-A2F4-4095-B771-5BCEE201FB52}"/>
              </a:ext>
            </a:extLst>
          </p:cNvPr>
          <p:cNvSpPr txBox="1"/>
          <p:nvPr/>
        </p:nvSpPr>
        <p:spPr>
          <a:xfrm>
            <a:off x="9946541" y="4757354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7 875 kr</a:t>
            </a:r>
          </a:p>
        </p:txBody>
      </p:sp>
      <p:pic>
        <p:nvPicPr>
          <p:cNvPr id="34" name="Plassholder for innhold 4">
            <a:extLst>
              <a:ext uri="{FF2B5EF4-FFF2-40B4-BE49-F238E27FC236}">
                <a16:creationId xmlns:a16="http://schemas.microsoft.com/office/drawing/2014/main" id="{C0AC0217-BCF4-4FFF-915E-89430D415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178" y="5272759"/>
            <a:ext cx="1790700" cy="515405"/>
          </a:xfrm>
          <a:prstGeom prst="rect">
            <a:avLst/>
          </a:prstGeom>
        </p:spPr>
      </p:pic>
      <p:sp>
        <p:nvSpPr>
          <p:cNvPr id="35" name="TekstSylinder 34">
            <a:extLst>
              <a:ext uri="{FF2B5EF4-FFF2-40B4-BE49-F238E27FC236}">
                <a16:creationId xmlns:a16="http://schemas.microsoft.com/office/drawing/2014/main" id="{147FAEB0-2818-4228-8851-9A9B4FC26804}"/>
              </a:ext>
            </a:extLst>
          </p:cNvPr>
          <p:cNvSpPr txBox="1"/>
          <p:nvPr/>
        </p:nvSpPr>
        <p:spPr>
          <a:xfrm>
            <a:off x="9920849" y="53457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8 794 kr</a:t>
            </a:r>
          </a:p>
        </p:txBody>
      </p:sp>
      <p:pic>
        <p:nvPicPr>
          <p:cNvPr id="36" name="Plassholder for innhold 4">
            <a:extLst>
              <a:ext uri="{FF2B5EF4-FFF2-40B4-BE49-F238E27FC236}">
                <a16:creationId xmlns:a16="http://schemas.microsoft.com/office/drawing/2014/main" id="{CDE185B8-AD51-4931-8B8D-C9F575D9B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486" y="5861200"/>
            <a:ext cx="1790700" cy="515405"/>
          </a:xfrm>
          <a:prstGeom prst="rect">
            <a:avLst/>
          </a:prstGeom>
        </p:spPr>
      </p:pic>
      <p:sp>
        <p:nvSpPr>
          <p:cNvPr id="37" name="TekstSylinder 36">
            <a:extLst>
              <a:ext uri="{FF2B5EF4-FFF2-40B4-BE49-F238E27FC236}">
                <a16:creationId xmlns:a16="http://schemas.microsoft.com/office/drawing/2014/main" id="{D5A9FB8A-E939-469F-9622-95C4DCEC4C12}"/>
              </a:ext>
            </a:extLst>
          </p:cNvPr>
          <p:cNvSpPr txBox="1"/>
          <p:nvPr/>
        </p:nvSpPr>
        <p:spPr>
          <a:xfrm>
            <a:off x="9920849" y="5934236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ca. 3 500 kr</a:t>
            </a:r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1F4D2ED4-5B9D-4776-93A9-5FF5B713E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2454" y="6376604"/>
            <a:ext cx="2484548" cy="427247"/>
          </a:xfrm>
          <a:prstGeom prst="rect">
            <a:avLst/>
          </a:prstGeom>
        </p:spPr>
      </p:pic>
      <p:pic>
        <p:nvPicPr>
          <p:cNvPr id="52" name="Bilde 51">
            <a:extLst>
              <a:ext uri="{FF2B5EF4-FFF2-40B4-BE49-F238E27FC236}">
                <a16:creationId xmlns:a16="http://schemas.microsoft.com/office/drawing/2014/main" id="{31F705F6-D8F6-49EA-BE5D-99A2153B1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2836" y="6456877"/>
            <a:ext cx="1333500" cy="266700"/>
          </a:xfrm>
          <a:prstGeom prst="rect">
            <a:avLst/>
          </a:prstGeom>
        </p:spPr>
      </p:pic>
      <p:cxnSp>
        <p:nvCxnSpPr>
          <p:cNvPr id="54" name="Rett linje 53">
            <a:extLst>
              <a:ext uri="{FF2B5EF4-FFF2-40B4-BE49-F238E27FC236}">
                <a16:creationId xmlns:a16="http://schemas.microsoft.com/office/drawing/2014/main" id="{8652E069-03A7-4303-844A-00A9856B8AB1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2711363" y="4449309"/>
            <a:ext cx="8682910" cy="1"/>
          </a:xfrm>
          <a:prstGeom prst="line">
            <a:avLst/>
          </a:prstGeom>
          <a:ln w="19050">
            <a:solidFill>
              <a:srgbClr val="FF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5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CCF1C5F-A91D-4E75-93BD-350655E8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865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2EC9DFE-6DF8-4CD6-A08C-F87442D17012}"/>
              </a:ext>
            </a:extLst>
          </p:cNvPr>
          <p:cNvSpPr txBox="1"/>
          <p:nvPr/>
        </p:nvSpPr>
        <p:spPr>
          <a:xfrm>
            <a:off x="229350" y="2210621"/>
            <a:ext cx="12207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0" dirty="0">
                <a:solidFill>
                  <a:prstClr val="black"/>
                </a:solidFill>
                <a:latin typeface="Eika Bold" pitchFamily="50" charset="0"/>
              </a:rPr>
              <a:t>S</a:t>
            </a:r>
            <a:r>
              <a:rPr kumimoji="0" lang="nb-NO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n-ea"/>
                <a:cs typeface="+mn-cs"/>
              </a:rPr>
              <a:t>trategi</a:t>
            </a:r>
            <a:r>
              <a:rPr kumimoji="0" lang="nb-N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n-ea"/>
                <a:cs typeface="+mn-cs"/>
              </a:rPr>
              <a:t> 2017-2020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3000" dirty="0">
              <a:solidFill>
                <a:prstClr val="black"/>
              </a:solidFill>
              <a:latin typeface="Eik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8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65941A7-7AC0-4FAA-B3EC-E3BE5E55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77" y="1206500"/>
            <a:ext cx="11759811" cy="502201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AE89EA4-1FAA-4B06-A636-61960F1C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82" y="629483"/>
            <a:ext cx="10515600" cy="1325563"/>
          </a:xfrm>
        </p:spPr>
        <p:txBody>
          <a:bodyPr/>
          <a:lstStyle/>
          <a:p>
            <a:r>
              <a:rPr lang="nb-NO" sz="3600" dirty="0">
                <a:latin typeface="Eika Bold" pitchFamily="50" charset="0"/>
              </a:rPr>
              <a:t>Strategi 2017 - 2020</a:t>
            </a:r>
          </a:p>
        </p:txBody>
      </p:sp>
    </p:spTree>
    <p:extLst>
      <p:ext uri="{BB962C8B-B14F-4D97-AF65-F5344CB8AC3E}">
        <p14:creationId xmlns:p14="http://schemas.microsoft.com/office/powerpoint/2010/main" val="124827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6B76655-D20B-493B-BD97-5AFB60AA90F2}"/>
              </a:ext>
            </a:extLst>
          </p:cNvPr>
          <p:cNvSpPr txBox="1">
            <a:spLocks/>
          </p:cNvSpPr>
          <p:nvPr/>
        </p:nvSpPr>
        <p:spPr>
          <a:xfrm>
            <a:off x="432375" y="339786"/>
            <a:ext cx="10405940" cy="396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latin typeface="Eika Bold" pitchFamily="50" charset="0"/>
              </a:rPr>
              <a:t>Kundeopplevelse</a:t>
            </a:r>
            <a:endParaRPr lang="en-US" sz="2800" dirty="0">
              <a:latin typeface="Eika Bold" pitchFamily="50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FA01B6A-BECE-4568-A14E-C8B740A341DF}"/>
              </a:ext>
            </a:extLst>
          </p:cNvPr>
          <p:cNvSpPr txBox="1"/>
          <p:nvPr/>
        </p:nvSpPr>
        <p:spPr>
          <a:xfrm>
            <a:off x="9526041" y="5279522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* KOI = Score </a:t>
            </a:r>
            <a:r>
              <a:rPr lang="nb-NO" sz="1000" dirty="0" err="1"/>
              <a:t>kundeopplevelsesindex</a:t>
            </a:r>
            <a:endParaRPr lang="nb-NO" sz="1000" dirty="0"/>
          </a:p>
          <a:p>
            <a:endParaRPr lang="nb-NO" sz="1000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C7E0A90E-6C40-4FD9-A6DA-CA39D8351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202086"/>
              </p:ext>
            </p:extLst>
          </p:nvPr>
        </p:nvGraphicFramePr>
        <p:xfrm>
          <a:off x="432375" y="1018095"/>
          <a:ext cx="11077319" cy="425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070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ktangel 97">
            <a:extLst>
              <a:ext uri="{FF2B5EF4-FFF2-40B4-BE49-F238E27FC236}">
                <a16:creationId xmlns:a16="http://schemas.microsoft.com/office/drawing/2014/main" id="{2FE82A7E-EBE8-4529-AF31-627BC7D6951E}"/>
              </a:ext>
            </a:extLst>
          </p:cNvPr>
          <p:cNvSpPr/>
          <p:nvPr/>
        </p:nvSpPr>
        <p:spPr>
          <a:xfrm>
            <a:off x="7268172" y="1373470"/>
            <a:ext cx="1453620" cy="44889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70CC349-817D-4B6F-A5AB-1F6DC53C4FBB}"/>
              </a:ext>
            </a:extLst>
          </p:cNvPr>
          <p:cNvSpPr/>
          <p:nvPr/>
        </p:nvSpPr>
        <p:spPr>
          <a:xfrm>
            <a:off x="8729067" y="1355541"/>
            <a:ext cx="2796630" cy="4488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2" name="Rett linje 61"/>
          <p:cNvCxnSpPr/>
          <p:nvPr/>
        </p:nvCxnSpPr>
        <p:spPr>
          <a:xfrm flipV="1">
            <a:off x="366811" y="1324546"/>
            <a:ext cx="11131688" cy="43657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Bild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950" y="858637"/>
            <a:ext cx="1095917" cy="4495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094" y="158284"/>
            <a:ext cx="11687939" cy="378000"/>
          </a:xfrm>
        </p:spPr>
        <p:txBody>
          <a:bodyPr>
            <a:noAutofit/>
          </a:bodyPr>
          <a:lstStyle/>
          <a:p>
            <a:r>
              <a:rPr lang="nb-NO" sz="3200" dirty="0"/>
              <a:t>Utvikling i strategiperioden 2017-2020  inkl. mål frem mot 2024 </a:t>
            </a:r>
            <a:endParaRPr lang="nb-NO" sz="3200" dirty="0">
              <a:solidFill>
                <a:srgbClr val="FF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412344" y="5045437"/>
            <a:ext cx="11075444" cy="35897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87552" y="4095349"/>
            <a:ext cx="11131688" cy="58055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12344" y="2250396"/>
            <a:ext cx="11075444" cy="32912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12345" y="1333317"/>
            <a:ext cx="3013350" cy="913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prstClr val="black"/>
                </a:solidFill>
                <a:latin typeface="Eika Bold" pitchFamily="50" charset="0"/>
              </a:rPr>
              <a:t>Egenkapitalavkastning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12344" y="2246953"/>
            <a:ext cx="3054141" cy="93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solidFill>
                  <a:prstClr val="black"/>
                </a:solidFill>
                <a:latin typeface="Eika Bold" pitchFamily="50" charset="0"/>
              </a:rPr>
              <a:t>Utbyttegrad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63374" y="5195421"/>
            <a:ext cx="2697714" cy="766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solidFill>
                  <a:prstClr val="black"/>
                </a:solidFill>
                <a:latin typeface="Eika Bold" pitchFamily="50" charset="0"/>
              </a:rPr>
              <a:t>Kundeopplevelsesindeks</a:t>
            </a:r>
          </a:p>
          <a:p>
            <a:r>
              <a:rPr lang="nb-NO" sz="800" b="1" dirty="0">
                <a:solidFill>
                  <a:prstClr val="black"/>
                </a:solidFill>
                <a:latin typeface="Eika Bold" pitchFamily="50" charset="0"/>
              </a:rPr>
              <a:t>	</a:t>
            </a:r>
            <a:r>
              <a:rPr lang="nb-NO" sz="1050" b="1" dirty="0">
                <a:solidFill>
                  <a:prstClr val="black"/>
                </a:solidFill>
                <a:latin typeface="Eika Bold" pitchFamily="50" charset="0"/>
              </a:rPr>
              <a:t>(KOI) </a:t>
            </a:r>
          </a:p>
          <a:p>
            <a:endParaRPr lang="nb-NO" sz="800" b="1" dirty="0">
              <a:solidFill>
                <a:prstClr val="black"/>
              </a:solidFill>
              <a:latin typeface="Eika Bold" pitchFamily="50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12344" y="3290398"/>
            <a:ext cx="2440878" cy="678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solidFill>
                  <a:prstClr val="black"/>
                </a:solidFill>
                <a:latin typeface="Eika Bold" pitchFamily="50" charset="0"/>
              </a:rPr>
              <a:t>Kjernekapital (CET-1)</a:t>
            </a:r>
          </a:p>
        </p:txBody>
      </p:sp>
      <p:cxnSp>
        <p:nvCxnSpPr>
          <p:cNvPr id="68" name="Straight Connector 80"/>
          <p:cNvCxnSpPr/>
          <p:nvPr/>
        </p:nvCxnSpPr>
        <p:spPr>
          <a:xfrm flipV="1">
            <a:off x="382386" y="1322974"/>
            <a:ext cx="11105402" cy="46602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59"/>
          <p:cNvSpPr/>
          <p:nvPr/>
        </p:nvSpPr>
        <p:spPr>
          <a:xfrm>
            <a:off x="4309875" y="2256086"/>
            <a:ext cx="3222997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nb-NO" sz="2400" b="1" dirty="0">
              <a:solidFill>
                <a:prstClr val="black"/>
              </a:solidFill>
            </a:endParaRPr>
          </a:p>
        </p:txBody>
      </p:sp>
      <p:cxnSp>
        <p:nvCxnSpPr>
          <p:cNvPr id="73" name="Straight Connector 77"/>
          <p:cNvCxnSpPr/>
          <p:nvPr/>
        </p:nvCxnSpPr>
        <p:spPr>
          <a:xfrm flipV="1">
            <a:off x="2975335" y="1355541"/>
            <a:ext cx="21949" cy="4518542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77"/>
          <p:cNvCxnSpPr/>
          <p:nvPr/>
        </p:nvCxnSpPr>
        <p:spPr>
          <a:xfrm flipV="1">
            <a:off x="375088" y="1331155"/>
            <a:ext cx="4187" cy="4542928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9"/>
          <p:cNvSpPr/>
          <p:nvPr/>
        </p:nvSpPr>
        <p:spPr>
          <a:xfrm>
            <a:off x="3768502" y="1329458"/>
            <a:ext cx="264619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  </a:t>
            </a:r>
            <a:r>
              <a:rPr lang="nb-NO" sz="2000" dirty="0">
                <a:solidFill>
                  <a:schemeClr val="tx1"/>
                </a:solidFill>
              </a:rPr>
              <a:t>8,8 % </a:t>
            </a:r>
          </a:p>
        </p:txBody>
      </p:sp>
      <p:sp>
        <p:nvSpPr>
          <p:cNvPr id="27" name="Rectangle 59"/>
          <p:cNvSpPr/>
          <p:nvPr/>
        </p:nvSpPr>
        <p:spPr>
          <a:xfrm>
            <a:off x="3784472" y="3120009"/>
            <a:ext cx="2641022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16,6 %</a:t>
            </a:r>
          </a:p>
        </p:txBody>
      </p:sp>
      <p:cxnSp>
        <p:nvCxnSpPr>
          <p:cNvPr id="28" name="Straight Connector 77"/>
          <p:cNvCxnSpPr/>
          <p:nvPr/>
        </p:nvCxnSpPr>
        <p:spPr>
          <a:xfrm flipV="1">
            <a:off x="4376054" y="1342054"/>
            <a:ext cx="5821" cy="4549024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77"/>
          <p:cNvCxnSpPr>
            <a:cxnSpLocks/>
          </p:cNvCxnSpPr>
          <p:nvPr/>
        </p:nvCxnSpPr>
        <p:spPr>
          <a:xfrm flipV="1">
            <a:off x="8718346" y="1360821"/>
            <a:ext cx="4194" cy="4492469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59"/>
          <p:cNvSpPr/>
          <p:nvPr/>
        </p:nvSpPr>
        <p:spPr>
          <a:xfrm>
            <a:off x="3787343" y="2268357"/>
            <a:ext cx="263817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75 %</a:t>
            </a:r>
          </a:p>
        </p:txBody>
      </p:sp>
      <p:sp>
        <p:nvSpPr>
          <p:cNvPr id="34" name="Rectangle 59"/>
          <p:cNvSpPr/>
          <p:nvPr/>
        </p:nvSpPr>
        <p:spPr>
          <a:xfrm>
            <a:off x="8733008" y="1325102"/>
            <a:ext cx="264619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 </a:t>
            </a:r>
            <a:r>
              <a:rPr lang="nb-NO" sz="2000" dirty="0">
                <a:solidFill>
                  <a:schemeClr val="tx1"/>
                </a:solidFill>
              </a:rPr>
              <a:t>&gt; 10 % </a:t>
            </a:r>
          </a:p>
        </p:txBody>
      </p:sp>
      <p:sp>
        <p:nvSpPr>
          <p:cNvPr id="35" name="Rectangle 59"/>
          <p:cNvSpPr/>
          <p:nvPr/>
        </p:nvSpPr>
        <p:spPr>
          <a:xfrm>
            <a:off x="8924836" y="5026634"/>
            <a:ext cx="2194245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BM: 80</a:t>
            </a:r>
          </a:p>
          <a:p>
            <a:pPr algn="ctr"/>
            <a:r>
              <a:rPr lang="nb-NO" sz="2000" dirty="0">
                <a:solidFill>
                  <a:schemeClr val="tx1"/>
                </a:solidFill>
              </a:rPr>
              <a:t>PM: 80</a:t>
            </a:r>
          </a:p>
        </p:txBody>
      </p:sp>
      <p:sp>
        <p:nvSpPr>
          <p:cNvPr id="36" name="Rectangle 59"/>
          <p:cNvSpPr/>
          <p:nvPr/>
        </p:nvSpPr>
        <p:spPr>
          <a:xfrm>
            <a:off x="8748978" y="3115653"/>
            <a:ext cx="2641022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&gt;14,1 %</a:t>
            </a:r>
          </a:p>
        </p:txBody>
      </p:sp>
      <p:cxnSp>
        <p:nvCxnSpPr>
          <p:cNvPr id="37" name="Straight Connector 77"/>
          <p:cNvCxnSpPr/>
          <p:nvPr/>
        </p:nvCxnSpPr>
        <p:spPr>
          <a:xfrm flipH="1" flipV="1">
            <a:off x="11495062" y="1322974"/>
            <a:ext cx="19013" cy="4551110"/>
          </a:xfrm>
          <a:prstGeom prst="line">
            <a:avLst/>
          </a:prstGeom>
          <a:ln w="63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9"/>
          <p:cNvSpPr/>
          <p:nvPr/>
        </p:nvSpPr>
        <p:spPr>
          <a:xfrm>
            <a:off x="8751849" y="2264001"/>
            <a:ext cx="263817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50-75 %</a:t>
            </a:r>
          </a:p>
        </p:txBody>
      </p:sp>
      <p:cxnSp>
        <p:nvCxnSpPr>
          <p:cNvPr id="40" name="Straight Connector 78"/>
          <p:cNvCxnSpPr/>
          <p:nvPr/>
        </p:nvCxnSpPr>
        <p:spPr>
          <a:xfrm flipV="1">
            <a:off x="412344" y="3170846"/>
            <a:ext cx="11098619" cy="35312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88"/>
          <p:cNvSpPr/>
          <p:nvPr/>
        </p:nvSpPr>
        <p:spPr>
          <a:xfrm>
            <a:off x="380092" y="4139329"/>
            <a:ext cx="3031469" cy="93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solidFill>
                  <a:prstClr val="black"/>
                </a:solidFill>
                <a:latin typeface="Eika Bold" pitchFamily="50" charset="0"/>
              </a:rPr>
              <a:t>Lønnsom vekst</a:t>
            </a:r>
          </a:p>
        </p:txBody>
      </p:sp>
      <p:sp>
        <p:nvSpPr>
          <p:cNvPr id="44" name="Rectangle 59"/>
          <p:cNvSpPr/>
          <p:nvPr/>
        </p:nvSpPr>
        <p:spPr>
          <a:xfrm>
            <a:off x="3715140" y="4122330"/>
            <a:ext cx="263817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2,7 %</a:t>
            </a:r>
          </a:p>
        </p:txBody>
      </p:sp>
      <p:sp>
        <p:nvSpPr>
          <p:cNvPr id="45" name="Rectangle 59"/>
          <p:cNvSpPr/>
          <p:nvPr/>
        </p:nvSpPr>
        <p:spPr>
          <a:xfrm>
            <a:off x="9199784" y="4117974"/>
            <a:ext cx="1823840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&gt; 5 %*** </a:t>
            </a:r>
          </a:p>
        </p:txBody>
      </p:sp>
      <p:cxnSp>
        <p:nvCxnSpPr>
          <p:cNvPr id="46" name="Straight Connector 77"/>
          <p:cNvCxnSpPr/>
          <p:nvPr/>
        </p:nvCxnSpPr>
        <p:spPr>
          <a:xfrm flipV="1">
            <a:off x="401386" y="5856066"/>
            <a:ext cx="11086402" cy="18360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77"/>
          <p:cNvCxnSpPr/>
          <p:nvPr/>
        </p:nvCxnSpPr>
        <p:spPr>
          <a:xfrm flipV="1">
            <a:off x="5798486" y="1342290"/>
            <a:ext cx="5821" cy="4549024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9"/>
          <p:cNvSpPr/>
          <p:nvPr/>
        </p:nvSpPr>
        <p:spPr>
          <a:xfrm>
            <a:off x="2118167" y="650832"/>
            <a:ext cx="3213314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b="1" dirty="0">
                <a:solidFill>
                  <a:prstClr val="black"/>
                </a:solidFill>
              </a:rPr>
              <a:t> 2017</a:t>
            </a:r>
          </a:p>
        </p:txBody>
      </p:sp>
      <p:sp>
        <p:nvSpPr>
          <p:cNvPr id="49" name="Rectangle 59"/>
          <p:cNvSpPr/>
          <p:nvPr/>
        </p:nvSpPr>
        <p:spPr>
          <a:xfrm>
            <a:off x="2828403" y="1324350"/>
            <a:ext cx="1563082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7,5 %</a:t>
            </a:r>
          </a:p>
        </p:txBody>
      </p:sp>
      <p:sp>
        <p:nvSpPr>
          <p:cNvPr id="51" name="Rectangle 59"/>
          <p:cNvSpPr/>
          <p:nvPr/>
        </p:nvSpPr>
        <p:spPr>
          <a:xfrm>
            <a:off x="2844373" y="3114901"/>
            <a:ext cx="153567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 </a:t>
            </a:r>
            <a:r>
              <a:rPr lang="nb-NO" sz="2000" dirty="0">
                <a:solidFill>
                  <a:schemeClr val="tx1"/>
                </a:solidFill>
              </a:rPr>
              <a:t>16,6 %</a:t>
            </a:r>
          </a:p>
        </p:txBody>
      </p:sp>
      <p:sp>
        <p:nvSpPr>
          <p:cNvPr id="52" name="Rectangle 59"/>
          <p:cNvSpPr/>
          <p:nvPr/>
        </p:nvSpPr>
        <p:spPr>
          <a:xfrm>
            <a:off x="2847244" y="2263249"/>
            <a:ext cx="1551555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 </a:t>
            </a:r>
            <a:r>
              <a:rPr lang="nb-NO" sz="2000" dirty="0">
                <a:solidFill>
                  <a:schemeClr val="tx1"/>
                </a:solidFill>
              </a:rPr>
              <a:t>50 %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53" name="Rectangle 59"/>
          <p:cNvSpPr/>
          <p:nvPr/>
        </p:nvSpPr>
        <p:spPr>
          <a:xfrm>
            <a:off x="2784006" y="4117222"/>
            <a:ext cx="1524767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 </a:t>
            </a:r>
            <a:r>
              <a:rPr lang="nb-NO" sz="2000" dirty="0">
                <a:solidFill>
                  <a:schemeClr val="tx1"/>
                </a:solidFill>
              </a:rPr>
              <a:t>-0,1 %</a:t>
            </a:r>
          </a:p>
        </p:txBody>
      </p:sp>
      <p:cxnSp>
        <p:nvCxnSpPr>
          <p:cNvPr id="6" name="Rett linje 5"/>
          <p:cNvCxnSpPr/>
          <p:nvPr/>
        </p:nvCxnSpPr>
        <p:spPr>
          <a:xfrm flipV="1">
            <a:off x="382386" y="3161912"/>
            <a:ext cx="11135851" cy="44246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 flipV="1">
            <a:off x="379275" y="4093554"/>
            <a:ext cx="11131688" cy="43657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/>
          <p:cNvCxnSpPr/>
          <p:nvPr/>
        </p:nvCxnSpPr>
        <p:spPr>
          <a:xfrm flipV="1">
            <a:off x="380271" y="5028162"/>
            <a:ext cx="11131688" cy="43657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linje 60"/>
          <p:cNvCxnSpPr/>
          <p:nvPr/>
        </p:nvCxnSpPr>
        <p:spPr>
          <a:xfrm flipV="1">
            <a:off x="363374" y="5848010"/>
            <a:ext cx="11155866" cy="45475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/>
          <p:cNvCxnSpPr/>
          <p:nvPr/>
        </p:nvCxnSpPr>
        <p:spPr>
          <a:xfrm flipV="1">
            <a:off x="387552" y="2224314"/>
            <a:ext cx="11131688" cy="43657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9">
            <a:extLst>
              <a:ext uri="{FF2B5EF4-FFF2-40B4-BE49-F238E27FC236}">
                <a16:creationId xmlns:a16="http://schemas.microsoft.com/office/drawing/2014/main" id="{981258BF-97B7-47A2-B450-A2EB7AE2463B}"/>
              </a:ext>
            </a:extLst>
          </p:cNvPr>
          <p:cNvSpPr/>
          <p:nvPr/>
        </p:nvSpPr>
        <p:spPr>
          <a:xfrm>
            <a:off x="5136739" y="1319933"/>
            <a:ext cx="264619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2000" dirty="0">
                <a:solidFill>
                  <a:schemeClr val="tx1"/>
                </a:solidFill>
              </a:rPr>
              <a:t>9,6 %</a:t>
            </a:r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49634C66-2C05-49CA-81F9-ED3D9F3A5793}"/>
              </a:ext>
            </a:extLst>
          </p:cNvPr>
          <p:cNvSpPr/>
          <p:nvPr/>
        </p:nvSpPr>
        <p:spPr>
          <a:xfrm>
            <a:off x="7025562" y="4107064"/>
            <a:ext cx="263817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74" name="Rectangle 59">
            <a:extLst>
              <a:ext uri="{FF2B5EF4-FFF2-40B4-BE49-F238E27FC236}">
                <a16:creationId xmlns:a16="http://schemas.microsoft.com/office/drawing/2014/main" id="{5E95565C-BA6D-40AA-9D6C-840AEEC5D818}"/>
              </a:ext>
            </a:extLst>
          </p:cNvPr>
          <p:cNvSpPr/>
          <p:nvPr/>
        </p:nvSpPr>
        <p:spPr>
          <a:xfrm>
            <a:off x="5152709" y="3110484"/>
            <a:ext cx="2641022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17,4 %</a:t>
            </a:r>
          </a:p>
        </p:txBody>
      </p:sp>
      <p:sp>
        <p:nvSpPr>
          <p:cNvPr id="75" name="Rectangle 59">
            <a:extLst>
              <a:ext uri="{FF2B5EF4-FFF2-40B4-BE49-F238E27FC236}">
                <a16:creationId xmlns:a16="http://schemas.microsoft.com/office/drawing/2014/main" id="{D2FCB208-2207-4F5B-A24A-306D12A05ED8}"/>
              </a:ext>
            </a:extLst>
          </p:cNvPr>
          <p:cNvSpPr/>
          <p:nvPr/>
        </p:nvSpPr>
        <p:spPr>
          <a:xfrm>
            <a:off x="5155580" y="2258832"/>
            <a:ext cx="263817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63 %</a:t>
            </a:r>
          </a:p>
        </p:txBody>
      </p:sp>
      <p:sp>
        <p:nvSpPr>
          <p:cNvPr id="76" name="Rectangle 59">
            <a:extLst>
              <a:ext uri="{FF2B5EF4-FFF2-40B4-BE49-F238E27FC236}">
                <a16:creationId xmlns:a16="http://schemas.microsoft.com/office/drawing/2014/main" id="{B504DCC2-C709-4794-88B2-508287DAE6E9}"/>
              </a:ext>
            </a:extLst>
          </p:cNvPr>
          <p:cNvSpPr/>
          <p:nvPr/>
        </p:nvSpPr>
        <p:spPr>
          <a:xfrm>
            <a:off x="5083377" y="4112805"/>
            <a:ext cx="263817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2,5 %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A4C9C5-BEBF-4762-9793-1BBB67470A69}"/>
              </a:ext>
            </a:extLst>
          </p:cNvPr>
          <p:cNvSpPr/>
          <p:nvPr/>
        </p:nvSpPr>
        <p:spPr>
          <a:xfrm>
            <a:off x="2841811" y="5076367"/>
            <a:ext cx="1473403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BM: 69</a:t>
            </a:r>
          </a:p>
          <a:p>
            <a:pPr algn="ctr"/>
            <a:r>
              <a:rPr lang="nb-NO" sz="2000" dirty="0">
                <a:solidFill>
                  <a:schemeClr val="tx1"/>
                </a:solidFill>
              </a:rPr>
              <a:t>PM: 52</a:t>
            </a:r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D6491210-26BD-43EF-8DD9-D2AF3BDF9DE0}"/>
              </a:ext>
            </a:extLst>
          </p:cNvPr>
          <p:cNvSpPr/>
          <p:nvPr/>
        </p:nvSpPr>
        <p:spPr>
          <a:xfrm>
            <a:off x="3858069" y="5037603"/>
            <a:ext cx="2194245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BM: 79</a:t>
            </a:r>
          </a:p>
          <a:p>
            <a:pPr algn="ctr"/>
            <a:r>
              <a:rPr lang="nb-NO" sz="2000" dirty="0">
                <a:solidFill>
                  <a:schemeClr val="tx1"/>
                </a:solidFill>
              </a:rPr>
              <a:t>PM: 56</a:t>
            </a:r>
          </a:p>
        </p:txBody>
      </p:sp>
      <p:sp>
        <p:nvSpPr>
          <p:cNvPr id="71" name="Rectangle 59">
            <a:extLst>
              <a:ext uri="{FF2B5EF4-FFF2-40B4-BE49-F238E27FC236}">
                <a16:creationId xmlns:a16="http://schemas.microsoft.com/office/drawing/2014/main" id="{195B742B-CABB-47CF-BBAD-869FFE1BF554}"/>
              </a:ext>
            </a:extLst>
          </p:cNvPr>
          <p:cNvSpPr/>
          <p:nvPr/>
        </p:nvSpPr>
        <p:spPr>
          <a:xfrm>
            <a:off x="5286983" y="5010198"/>
            <a:ext cx="2194245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BM: 80</a:t>
            </a:r>
          </a:p>
          <a:p>
            <a:pPr algn="ctr"/>
            <a:r>
              <a:rPr lang="nb-NO" sz="2000" dirty="0">
                <a:solidFill>
                  <a:schemeClr val="tx1"/>
                </a:solidFill>
              </a:rPr>
              <a:t>PM: 69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522AA04-69EC-4484-B4E3-962953FA6A8A}"/>
              </a:ext>
            </a:extLst>
          </p:cNvPr>
          <p:cNvSpPr txBox="1"/>
          <p:nvPr/>
        </p:nvSpPr>
        <p:spPr>
          <a:xfrm>
            <a:off x="319362" y="5969343"/>
            <a:ext cx="958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*Konsernet er solid og er godt kapitalisert innenfor alle kapitalkrav. Styret planlegger å utbetale et utbytte til eiere, kundeutbytte og gavefond for regnskapsåret 2020 innenfor vedtatt utbyttepolicy (50%-75%) i fjerdekvartal 2021 forutsatt forsvarlige markedsforhold og at myndighetene tillater det</a:t>
            </a:r>
          </a:p>
          <a:p>
            <a:r>
              <a:rPr lang="nb-NO" sz="1200" dirty="0"/>
              <a:t>**inkluderer hele overskuddet for 2020. Utbytte innenfor 50%-75% vil medføre en reduksjon i CET1 på mellom 0,8 % - 1,2 %</a:t>
            </a:r>
          </a:p>
          <a:p>
            <a:r>
              <a:rPr lang="nb-NO" sz="1200" dirty="0"/>
              <a:t>***Vil være avhengig i kredittveksten i markedsområdet</a:t>
            </a:r>
          </a:p>
        </p:txBody>
      </p:sp>
      <p:cxnSp>
        <p:nvCxnSpPr>
          <p:cNvPr id="72" name="Straight Connector 77">
            <a:extLst>
              <a:ext uri="{FF2B5EF4-FFF2-40B4-BE49-F238E27FC236}">
                <a16:creationId xmlns:a16="http://schemas.microsoft.com/office/drawing/2014/main" id="{D1821676-AA51-4C94-A49B-3FEF2DC08360}"/>
              </a:ext>
            </a:extLst>
          </p:cNvPr>
          <p:cNvCxnSpPr/>
          <p:nvPr/>
        </p:nvCxnSpPr>
        <p:spPr>
          <a:xfrm flipH="1" flipV="1">
            <a:off x="7268715" y="1355536"/>
            <a:ext cx="8209" cy="4507314"/>
          </a:xfrm>
          <a:prstGeom prst="line">
            <a:avLst/>
          </a:prstGeom>
          <a:ln w="6350">
            <a:solidFill>
              <a:srgbClr val="B4B4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Bilde 79">
            <a:extLst>
              <a:ext uri="{FF2B5EF4-FFF2-40B4-BE49-F238E27FC236}">
                <a16:creationId xmlns:a16="http://schemas.microsoft.com/office/drawing/2014/main" id="{90E05EB0-69BE-4AE5-9480-55E7D86F4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91" y="868405"/>
            <a:ext cx="1095917" cy="449553"/>
          </a:xfrm>
          <a:prstGeom prst="rect">
            <a:avLst/>
          </a:prstGeom>
        </p:spPr>
      </p:pic>
      <p:pic>
        <p:nvPicPr>
          <p:cNvPr id="83" name="Bilde 82">
            <a:extLst>
              <a:ext uri="{FF2B5EF4-FFF2-40B4-BE49-F238E27FC236}">
                <a16:creationId xmlns:a16="http://schemas.microsoft.com/office/drawing/2014/main" id="{DE969CBC-4A3F-4973-9088-14AE08B9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15" y="860433"/>
            <a:ext cx="1095917" cy="449553"/>
          </a:xfrm>
          <a:prstGeom prst="rect">
            <a:avLst/>
          </a:prstGeom>
        </p:spPr>
      </p:pic>
      <p:sp>
        <p:nvSpPr>
          <p:cNvPr id="84" name="Rectangle 59">
            <a:extLst>
              <a:ext uri="{FF2B5EF4-FFF2-40B4-BE49-F238E27FC236}">
                <a16:creationId xmlns:a16="http://schemas.microsoft.com/office/drawing/2014/main" id="{4BF5C1C1-20BE-4B64-9955-A8607F015D64}"/>
              </a:ext>
            </a:extLst>
          </p:cNvPr>
          <p:cNvSpPr/>
          <p:nvPr/>
        </p:nvSpPr>
        <p:spPr>
          <a:xfrm>
            <a:off x="4525243" y="930296"/>
            <a:ext cx="1173247" cy="322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b="1" dirty="0">
                <a:solidFill>
                  <a:prstClr val="black"/>
                </a:solidFill>
              </a:rPr>
              <a:t> 2018</a:t>
            </a:r>
          </a:p>
        </p:txBody>
      </p:sp>
      <p:sp>
        <p:nvSpPr>
          <p:cNvPr id="82" name="Rectangle 59">
            <a:extLst>
              <a:ext uri="{FF2B5EF4-FFF2-40B4-BE49-F238E27FC236}">
                <a16:creationId xmlns:a16="http://schemas.microsoft.com/office/drawing/2014/main" id="{3542F035-3473-469E-A386-7555C506F6A3}"/>
              </a:ext>
            </a:extLst>
          </p:cNvPr>
          <p:cNvSpPr/>
          <p:nvPr/>
        </p:nvSpPr>
        <p:spPr>
          <a:xfrm>
            <a:off x="5978590" y="877459"/>
            <a:ext cx="881929" cy="449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b="1" dirty="0">
                <a:solidFill>
                  <a:prstClr val="black"/>
                </a:solidFill>
              </a:rPr>
              <a:t> 2019</a:t>
            </a:r>
          </a:p>
        </p:txBody>
      </p:sp>
      <p:pic>
        <p:nvPicPr>
          <p:cNvPr id="85" name="Bilde 84">
            <a:extLst>
              <a:ext uri="{FF2B5EF4-FFF2-40B4-BE49-F238E27FC236}">
                <a16:creationId xmlns:a16="http://schemas.microsoft.com/office/drawing/2014/main" id="{99F1C5D9-8466-469C-860C-49AC6BCCC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838" y="840880"/>
            <a:ext cx="1746272" cy="449553"/>
          </a:xfrm>
          <a:prstGeom prst="rect">
            <a:avLst/>
          </a:prstGeom>
        </p:spPr>
      </p:pic>
      <p:sp>
        <p:nvSpPr>
          <p:cNvPr id="88" name="Rectangle 59">
            <a:extLst>
              <a:ext uri="{FF2B5EF4-FFF2-40B4-BE49-F238E27FC236}">
                <a16:creationId xmlns:a16="http://schemas.microsoft.com/office/drawing/2014/main" id="{143CEB07-23A1-4C08-BDC7-E16F55E005B3}"/>
              </a:ext>
            </a:extLst>
          </p:cNvPr>
          <p:cNvSpPr/>
          <p:nvPr/>
        </p:nvSpPr>
        <p:spPr>
          <a:xfrm>
            <a:off x="9198927" y="846248"/>
            <a:ext cx="1479864" cy="435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b="1" dirty="0">
                <a:solidFill>
                  <a:prstClr val="black"/>
                </a:solidFill>
              </a:rPr>
              <a:t>Mål 2024 </a:t>
            </a:r>
          </a:p>
        </p:txBody>
      </p:sp>
      <p:sp>
        <p:nvSpPr>
          <p:cNvPr id="91" name="Rectangle 59">
            <a:extLst>
              <a:ext uri="{FF2B5EF4-FFF2-40B4-BE49-F238E27FC236}">
                <a16:creationId xmlns:a16="http://schemas.microsoft.com/office/drawing/2014/main" id="{EEFF1495-FE4A-4F64-8B18-5FFC5FB38139}"/>
              </a:ext>
            </a:extLst>
          </p:cNvPr>
          <p:cNvSpPr/>
          <p:nvPr/>
        </p:nvSpPr>
        <p:spPr>
          <a:xfrm>
            <a:off x="6694119" y="1307170"/>
            <a:ext cx="264619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 </a:t>
            </a:r>
            <a:r>
              <a:rPr lang="nb-NO" sz="2000" dirty="0">
                <a:solidFill>
                  <a:schemeClr val="tx1"/>
                </a:solidFill>
              </a:rPr>
              <a:t> 9,0 % </a:t>
            </a:r>
          </a:p>
        </p:txBody>
      </p:sp>
      <p:sp>
        <p:nvSpPr>
          <p:cNvPr id="93" name="Rectangle 59">
            <a:extLst>
              <a:ext uri="{FF2B5EF4-FFF2-40B4-BE49-F238E27FC236}">
                <a16:creationId xmlns:a16="http://schemas.microsoft.com/office/drawing/2014/main" id="{F10D5004-E1AF-460E-B373-3FE5B9AB0CFF}"/>
              </a:ext>
            </a:extLst>
          </p:cNvPr>
          <p:cNvSpPr/>
          <p:nvPr/>
        </p:nvSpPr>
        <p:spPr>
          <a:xfrm>
            <a:off x="6885947" y="5008702"/>
            <a:ext cx="2194245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BM: 73</a:t>
            </a:r>
          </a:p>
          <a:p>
            <a:pPr algn="ctr"/>
            <a:r>
              <a:rPr lang="nb-NO" sz="2000" dirty="0">
                <a:solidFill>
                  <a:schemeClr val="tx1"/>
                </a:solidFill>
              </a:rPr>
              <a:t>PM: 79</a:t>
            </a:r>
          </a:p>
        </p:txBody>
      </p:sp>
      <p:sp>
        <p:nvSpPr>
          <p:cNvPr id="94" name="Rectangle 59">
            <a:extLst>
              <a:ext uri="{FF2B5EF4-FFF2-40B4-BE49-F238E27FC236}">
                <a16:creationId xmlns:a16="http://schemas.microsoft.com/office/drawing/2014/main" id="{B25922EB-3ECB-4DDE-BC61-BC7AE69221BE}"/>
              </a:ext>
            </a:extLst>
          </p:cNvPr>
          <p:cNvSpPr/>
          <p:nvPr/>
        </p:nvSpPr>
        <p:spPr>
          <a:xfrm>
            <a:off x="6710089" y="3097721"/>
            <a:ext cx="2641022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17,8 %**</a:t>
            </a:r>
          </a:p>
        </p:txBody>
      </p:sp>
      <p:sp>
        <p:nvSpPr>
          <p:cNvPr id="95" name="Rectangle 59">
            <a:extLst>
              <a:ext uri="{FF2B5EF4-FFF2-40B4-BE49-F238E27FC236}">
                <a16:creationId xmlns:a16="http://schemas.microsoft.com/office/drawing/2014/main" id="{293029EC-BE6C-483C-888B-5EB4952E2D74}"/>
              </a:ext>
            </a:extLst>
          </p:cNvPr>
          <p:cNvSpPr/>
          <p:nvPr/>
        </p:nvSpPr>
        <p:spPr>
          <a:xfrm>
            <a:off x="6712960" y="2246069"/>
            <a:ext cx="2638179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50-75 %*</a:t>
            </a:r>
          </a:p>
        </p:txBody>
      </p:sp>
      <p:sp>
        <p:nvSpPr>
          <p:cNvPr id="96" name="Rectangle 59">
            <a:extLst>
              <a:ext uri="{FF2B5EF4-FFF2-40B4-BE49-F238E27FC236}">
                <a16:creationId xmlns:a16="http://schemas.microsoft.com/office/drawing/2014/main" id="{0335591F-0C59-47B8-BA75-5DBB4A26F2EE}"/>
              </a:ext>
            </a:extLst>
          </p:cNvPr>
          <p:cNvSpPr/>
          <p:nvPr/>
        </p:nvSpPr>
        <p:spPr>
          <a:xfrm>
            <a:off x="7160895" y="4100042"/>
            <a:ext cx="1823840" cy="90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4,9 % </a:t>
            </a:r>
          </a:p>
        </p:txBody>
      </p:sp>
      <p:pic>
        <p:nvPicPr>
          <p:cNvPr id="77" name="Bilde 76">
            <a:extLst>
              <a:ext uri="{FF2B5EF4-FFF2-40B4-BE49-F238E27FC236}">
                <a16:creationId xmlns:a16="http://schemas.microsoft.com/office/drawing/2014/main" id="{36B7AC57-8203-4759-BFC7-DF912B33B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75" y="854346"/>
            <a:ext cx="1095917" cy="449553"/>
          </a:xfrm>
          <a:prstGeom prst="rect">
            <a:avLst/>
          </a:prstGeom>
        </p:spPr>
      </p:pic>
      <p:sp>
        <p:nvSpPr>
          <p:cNvPr id="99" name="Rectangle 59">
            <a:extLst>
              <a:ext uri="{FF2B5EF4-FFF2-40B4-BE49-F238E27FC236}">
                <a16:creationId xmlns:a16="http://schemas.microsoft.com/office/drawing/2014/main" id="{610A9AFF-C1C1-4A9D-91FC-77250426E096}"/>
              </a:ext>
            </a:extLst>
          </p:cNvPr>
          <p:cNvSpPr/>
          <p:nvPr/>
        </p:nvSpPr>
        <p:spPr>
          <a:xfrm>
            <a:off x="7469674" y="853969"/>
            <a:ext cx="881929" cy="449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2000" b="1" dirty="0">
                <a:solidFill>
                  <a:prstClr val="black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5698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29D8397A-4543-4DC1-8237-857F6798C615}"/>
              </a:ext>
            </a:extLst>
          </p:cNvPr>
          <p:cNvSpPr txBox="1"/>
          <p:nvPr/>
        </p:nvSpPr>
        <p:spPr>
          <a:xfrm>
            <a:off x="8961438" y="1438070"/>
            <a:ext cx="3101251" cy="16747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400" b="1" dirty="0"/>
              <a:t>Avkastning 2017-2020: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SADG (inkl. utbytte): 	                 139%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Sparebankindeksen(OSEEX):              77%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Oslo Børs hovedindeks (OSEBX):       42%</a:t>
            </a:r>
          </a:p>
          <a:p>
            <a:pPr>
              <a:lnSpc>
                <a:spcPct val="150000"/>
              </a:lnSpc>
            </a:pPr>
            <a:endParaRPr lang="nb-NO" sz="14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182DF0-652C-4C6E-B885-8DAFC8365069}"/>
              </a:ext>
            </a:extLst>
          </p:cNvPr>
          <p:cNvSpPr txBox="1"/>
          <p:nvPr/>
        </p:nvSpPr>
        <p:spPr>
          <a:xfrm>
            <a:off x="488310" y="432619"/>
            <a:ext cx="1022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Eika Bold" pitchFamily="50" charset="0"/>
              </a:rPr>
              <a:t>Avkastning gjennom hele strategiperioden 2017-2020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83D55D0-04BF-49C1-8CAC-29A217261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295580"/>
              </p:ext>
            </p:extLst>
          </p:nvPr>
        </p:nvGraphicFramePr>
        <p:xfrm>
          <a:off x="225425" y="1295400"/>
          <a:ext cx="8736013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Worksheet" r:id="rId3" imgW="7820120" imgH="4229100" progId="Excel.Sheet.12">
                  <p:link updateAutomatic="1"/>
                </p:oleObj>
              </mc:Choice>
              <mc:Fallback>
                <p:oleObj name="Worksheet" r:id="rId3" imgW="7820120" imgH="4229100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083D55D0-04BF-49C1-8CAC-29A217261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425" y="1295400"/>
                        <a:ext cx="8736013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55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CCF1C5F-A91D-4E75-93BD-350655E8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865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2EC9DFE-6DF8-4CD6-A08C-F87442D17012}"/>
              </a:ext>
            </a:extLst>
          </p:cNvPr>
          <p:cNvSpPr txBox="1"/>
          <p:nvPr/>
        </p:nvSpPr>
        <p:spPr>
          <a:xfrm>
            <a:off x="229350" y="2210621"/>
            <a:ext cx="12207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0" dirty="0">
                <a:solidFill>
                  <a:prstClr val="black"/>
                </a:solidFill>
                <a:latin typeface="Eika Bold" pitchFamily="50" charset="0"/>
              </a:rPr>
              <a:t>Teknologiutvikling</a:t>
            </a:r>
            <a:endParaRPr kumimoji="0" lang="nb-N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ika Bold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3000" dirty="0">
              <a:solidFill>
                <a:prstClr val="black"/>
              </a:solidFill>
              <a:latin typeface="Eik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8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5AE494F-1F74-446D-A832-E9C346B42C40}"/>
              </a:ext>
            </a:extLst>
          </p:cNvPr>
          <p:cNvSpPr txBox="1">
            <a:spLocks/>
          </p:cNvSpPr>
          <p:nvPr/>
        </p:nvSpPr>
        <p:spPr>
          <a:xfrm>
            <a:off x="423986" y="152399"/>
            <a:ext cx="10405940" cy="396876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Ny IT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leverandør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Eikabankene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ika Bold" pitchFamily="50" charset="0"/>
              <a:ea typeface="+mj-ea"/>
              <a:cs typeface="+mj-cs"/>
            </a:endParaRPr>
          </a:p>
        </p:txBody>
      </p:sp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7FFCD6B8-2918-4881-B3FD-908121C7D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771525"/>
            <a:ext cx="8819666" cy="261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91F65D9-A382-419B-930F-4203421D5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09" y="2031620"/>
            <a:ext cx="5955623" cy="463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5F419B5-D94F-45DC-8065-535633164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810" y="2837675"/>
            <a:ext cx="6298302" cy="323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896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BDA4261-5845-4BD7-846E-94453D2B4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56" y="2098512"/>
            <a:ext cx="6883638" cy="375065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BA46759-A1F3-42BA-BCF8-81BB686E6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6014">
            <a:off x="6496050" y="2099939"/>
            <a:ext cx="4229100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1A5306D-2BA2-4CAC-A209-88D9CC5734C4}"/>
              </a:ext>
            </a:extLst>
          </p:cNvPr>
          <p:cNvSpPr txBox="1"/>
          <p:nvPr/>
        </p:nvSpPr>
        <p:spPr>
          <a:xfrm>
            <a:off x="338090" y="1573181"/>
            <a:ext cx="46720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Bedre, mer fremtidsretta og tilpasset det norske markedet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Økt fleksibilitet til å agere på behov, trender og muligheter i markedet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Muliggjør mer effektiv bankdrift og tilgang til og bruk av relevant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Lavere kostnader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Kostnader og besparelser for Sandnes Sparebank: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MNOK 50-60 i økte kostnader fordelt på 2021 og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Estimert årlig besparelse på 15-20</a:t>
            </a:r>
            <a:br>
              <a:rPr lang="nb-NO" dirty="0"/>
            </a:br>
            <a:r>
              <a:rPr lang="nb-NO" dirty="0"/>
              <a:t>millioner fra fullt implementert i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Beregnet tilbakebetalingstid er på mellom 3-4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4BEE0CE-2989-4023-A534-EFC2A374680A}"/>
              </a:ext>
            </a:extLst>
          </p:cNvPr>
          <p:cNvSpPr txBox="1">
            <a:spLocks/>
          </p:cNvSpPr>
          <p:nvPr/>
        </p:nvSpPr>
        <p:spPr>
          <a:xfrm>
            <a:off x="423986" y="152399"/>
            <a:ext cx="10405940" cy="396876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Eika Bold" pitchFamily="50" charset="0"/>
              </a:rPr>
              <a:t>Teknologi</a:t>
            </a:r>
            <a:r>
              <a:rPr lang="en-US" sz="3200" dirty="0">
                <a:latin typeface="Eika Bold" pitchFamily="50" charset="0"/>
              </a:rPr>
              <a:t> – </a:t>
            </a:r>
            <a:r>
              <a:rPr lang="en-US" sz="3200" dirty="0" err="1">
                <a:latin typeface="Eika Bold" pitchFamily="50" charset="0"/>
              </a:rPr>
              <a:t>ny</a:t>
            </a:r>
            <a:r>
              <a:rPr lang="en-US" sz="3200" dirty="0">
                <a:latin typeface="Eika Bold" pitchFamily="50" charset="0"/>
              </a:rPr>
              <a:t> </a:t>
            </a:r>
            <a:r>
              <a:rPr lang="en-US" sz="3200" dirty="0" err="1">
                <a:latin typeface="Eika Bold" pitchFamily="50" charset="0"/>
              </a:rPr>
              <a:t>avtale</a:t>
            </a:r>
            <a:r>
              <a:rPr lang="en-US" sz="3200" dirty="0">
                <a:latin typeface="Eika Bold" pitchFamily="50" charset="0"/>
              </a:rPr>
              <a:t> </a:t>
            </a:r>
            <a:r>
              <a:rPr lang="en-US" sz="3200" dirty="0" err="1">
                <a:latin typeface="Eika Bold" pitchFamily="50" charset="0"/>
              </a:rPr>
              <a:t>TietoEvry</a:t>
            </a:r>
            <a:endParaRPr lang="en-US" sz="2800" dirty="0">
              <a:latin typeface="Eik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84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CCF1C5F-A91D-4E75-93BD-350655E8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865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2EC9DFE-6DF8-4CD6-A08C-F87442D17012}"/>
              </a:ext>
            </a:extLst>
          </p:cNvPr>
          <p:cNvSpPr txBox="1"/>
          <p:nvPr/>
        </p:nvSpPr>
        <p:spPr>
          <a:xfrm>
            <a:off x="229350" y="2210621"/>
            <a:ext cx="12207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0" dirty="0">
                <a:solidFill>
                  <a:prstClr val="black"/>
                </a:solidFill>
                <a:latin typeface="Eika Bold" pitchFamily="50" charset="0"/>
              </a:rPr>
              <a:t>Strategi 2021-2024</a:t>
            </a:r>
            <a:endParaRPr kumimoji="0" lang="nb-N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ika Bold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3000" dirty="0">
              <a:solidFill>
                <a:prstClr val="black"/>
              </a:solidFill>
              <a:latin typeface="Eik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2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CCF1C5F-A91D-4E75-93BD-350655E8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865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2EC9DFE-6DF8-4CD6-A08C-F87442D17012}"/>
              </a:ext>
            </a:extLst>
          </p:cNvPr>
          <p:cNvSpPr txBox="1"/>
          <p:nvPr/>
        </p:nvSpPr>
        <p:spPr>
          <a:xfrm>
            <a:off x="229350" y="2210621"/>
            <a:ext cx="12207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n-ea"/>
                <a:cs typeface="+mn-cs"/>
              </a:rPr>
              <a:t>Resultater 2020</a:t>
            </a:r>
            <a:endParaRPr lang="nb-NO" sz="3000" dirty="0">
              <a:solidFill>
                <a:prstClr val="black"/>
              </a:solidFill>
              <a:latin typeface="Eik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EBF626DF-D806-4342-933B-FAAD20D7BB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6269750"/>
            <a:ext cx="6838950" cy="48247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8EA1D71-CC91-4501-A17A-8D4DBDE7D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47" y="1486734"/>
            <a:ext cx="4758149" cy="474277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AD6B261-0524-47C3-967F-1430583752E7}"/>
              </a:ext>
            </a:extLst>
          </p:cNvPr>
          <p:cNvSpPr txBox="1"/>
          <p:nvPr/>
        </p:nvSpPr>
        <p:spPr>
          <a:xfrm>
            <a:off x="4437276" y="3332632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EK- avkastning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84FD4B6-C784-44A3-89E6-E1DEE4032354}"/>
              </a:ext>
            </a:extLst>
          </p:cNvPr>
          <p:cNvSpPr txBox="1"/>
          <p:nvPr/>
        </p:nvSpPr>
        <p:spPr>
          <a:xfrm>
            <a:off x="5673772" y="2716414"/>
            <a:ext cx="96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Kunder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C09A61A-79F8-4282-8C25-1505D8693A52}"/>
              </a:ext>
            </a:extLst>
          </p:cNvPr>
          <p:cNvSpPr txBox="1"/>
          <p:nvPr/>
        </p:nvSpPr>
        <p:spPr>
          <a:xfrm>
            <a:off x="5673771" y="4056061"/>
            <a:ext cx="1775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Teknologi og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strategisk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BEBF77B-E820-43C7-A3BB-38078C5E4798}"/>
              </a:ext>
            </a:extLst>
          </p:cNvPr>
          <p:cNvSpPr txBox="1"/>
          <p:nvPr/>
        </p:nvSpPr>
        <p:spPr>
          <a:xfrm>
            <a:off x="3833774" y="4927299"/>
            <a:ext cx="183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Lønnsom vekst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197C950-23AD-46A3-8C5B-DD8BDB5196DC}"/>
              </a:ext>
            </a:extLst>
          </p:cNvPr>
          <p:cNvSpPr txBox="1"/>
          <p:nvPr/>
        </p:nvSpPr>
        <p:spPr>
          <a:xfrm>
            <a:off x="2939265" y="4005748"/>
            <a:ext cx="1339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Bærekraft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3AD7950-60E3-4855-A82F-4342F00D5C16}"/>
              </a:ext>
            </a:extLst>
          </p:cNvPr>
          <p:cNvSpPr txBox="1"/>
          <p:nvPr/>
        </p:nvSpPr>
        <p:spPr>
          <a:xfrm>
            <a:off x="3047548" y="2901080"/>
            <a:ext cx="1339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Omdømme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F537A51-DE5E-4F07-BCD0-215E8EB4A129}"/>
              </a:ext>
            </a:extLst>
          </p:cNvPr>
          <p:cNvSpPr txBox="1"/>
          <p:nvPr/>
        </p:nvSpPr>
        <p:spPr>
          <a:xfrm>
            <a:off x="4048120" y="2101666"/>
            <a:ext cx="141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Medarbeidere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4316C7B0-CE10-4CA7-8ADF-DDE2FAA5F01F}"/>
              </a:ext>
            </a:extLst>
          </p:cNvPr>
          <p:cNvSpPr txBox="1">
            <a:spLocks/>
          </p:cNvSpPr>
          <p:nvPr/>
        </p:nvSpPr>
        <p:spPr>
          <a:xfrm>
            <a:off x="1096901" y="337796"/>
            <a:ext cx="9153741" cy="534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Strategisk kart 2021 – 2024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3EE5993-0959-4E59-B57D-F4D9A86B6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137" y="5686584"/>
            <a:ext cx="3838575" cy="108585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B73A7F66-2AB1-465E-AD54-9E3242A994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0648" y="956084"/>
            <a:ext cx="7924800" cy="48247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25840E2-CDE1-42CB-80E8-991F3FFD2474}"/>
              </a:ext>
            </a:extLst>
          </p:cNvPr>
          <p:cNvSpPr/>
          <p:nvPr/>
        </p:nvSpPr>
        <p:spPr>
          <a:xfrm>
            <a:off x="2595416" y="979348"/>
            <a:ext cx="5410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i klassen på gode og personlige kundeopplevelser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7417F4A-F9CC-4EC2-9C76-ABFBFB6B6AB0}"/>
              </a:ext>
            </a:extLst>
          </p:cNvPr>
          <p:cNvSpPr/>
          <p:nvPr/>
        </p:nvSpPr>
        <p:spPr>
          <a:xfrm>
            <a:off x="4262467" y="6326319"/>
            <a:ext cx="2037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Regulatoriske krav</a:t>
            </a:r>
          </a:p>
        </p:txBody>
      </p:sp>
    </p:spTree>
    <p:extLst>
      <p:ext uri="{BB962C8B-B14F-4D97-AF65-F5344CB8AC3E}">
        <p14:creationId xmlns:p14="http://schemas.microsoft.com/office/powerpoint/2010/main" val="3357345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e 21">
            <a:extLst>
              <a:ext uri="{FF2B5EF4-FFF2-40B4-BE49-F238E27FC236}">
                <a16:creationId xmlns:a16="http://schemas.microsoft.com/office/drawing/2014/main" id="{E0422966-5DE9-4607-80D8-EF3EC1CA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61" y="1986301"/>
            <a:ext cx="4167468" cy="4004039"/>
          </a:xfrm>
          <a:prstGeom prst="rect">
            <a:avLst/>
          </a:prstGeom>
        </p:spPr>
      </p:pic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7C65CBC3-7471-48FE-8B76-6B67A23D5DF9}"/>
              </a:ext>
            </a:extLst>
          </p:cNvPr>
          <p:cNvSpPr/>
          <p:nvPr/>
        </p:nvSpPr>
        <p:spPr>
          <a:xfrm>
            <a:off x="6949385" y="1803454"/>
            <a:ext cx="1409700" cy="904875"/>
          </a:xfrm>
          <a:custGeom>
            <a:avLst/>
            <a:gdLst>
              <a:gd name="connsiteX0" fmla="*/ 0 w 1409700"/>
              <a:gd name="connsiteY0" fmla="*/ 904875 h 904875"/>
              <a:gd name="connsiteX1" fmla="*/ 57150 w 1409700"/>
              <a:gd name="connsiteY1" fmla="*/ 885825 h 904875"/>
              <a:gd name="connsiteX2" fmla="*/ 76200 w 1409700"/>
              <a:gd name="connsiteY2" fmla="*/ 857250 h 904875"/>
              <a:gd name="connsiteX3" fmla="*/ 114300 w 1409700"/>
              <a:gd name="connsiteY3" fmla="*/ 838200 h 904875"/>
              <a:gd name="connsiteX4" fmla="*/ 142875 w 1409700"/>
              <a:gd name="connsiteY4" fmla="*/ 819150 h 904875"/>
              <a:gd name="connsiteX5" fmla="*/ 180975 w 1409700"/>
              <a:gd name="connsiteY5" fmla="*/ 790575 h 904875"/>
              <a:gd name="connsiteX6" fmla="*/ 295275 w 1409700"/>
              <a:gd name="connsiteY6" fmla="*/ 742950 h 904875"/>
              <a:gd name="connsiteX7" fmla="*/ 371475 w 1409700"/>
              <a:gd name="connsiteY7" fmla="*/ 704850 h 904875"/>
              <a:gd name="connsiteX8" fmla="*/ 466725 w 1409700"/>
              <a:gd name="connsiteY8" fmla="*/ 666750 h 904875"/>
              <a:gd name="connsiteX9" fmla="*/ 514350 w 1409700"/>
              <a:gd name="connsiteY9" fmla="*/ 647700 h 904875"/>
              <a:gd name="connsiteX10" fmla="*/ 552450 w 1409700"/>
              <a:gd name="connsiteY10" fmla="*/ 619125 h 904875"/>
              <a:gd name="connsiteX11" fmla="*/ 657225 w 1409700"/>
              <a:gd name="connsiteY11" fmla="*/ 533400 h 904875"/>
              <a:gd name="connsiteX12" fmla="*/ 714375 w 1409700"/>
              <a:gd name="connsiteY12" fmla="*/ 495300 h 904875"/>
              <a:gd name="connsiteX13" fmla="*/ 762000 w 1409700"/>
              <a:gd name="connsiteY13" fmla="*/ 447675 h 904875"/>
              <a:gd name="connsiteX14" fmla="*/ 866775 w 1409700"/>
              <a:gd name="connsiteY14" fmla="*/ 361950 h 904875"/>
              <a:gd name="connsiteX15" fmla="*/ 895350 w 1409700"/>
              <a:gd name="connsiteY15" fmla="*/ 323850 h 904875"/>
              <a:gd name="connsiteX16" fmla="*/ 914400 w 1409700"/>
              <a:gd name="connsiteY16" fmla="*/ 285750 h 904875"/>
              <a:gd name="connsiteX17" fmla="*/ 1028700 w 1409700"/>
              <a:gd name="connsiteY17" fmla="*/ 190500 h 904875"/>
              <a:gd name="connsiteX18" fmla="*/ 1066800 w 1409700"/>
              <a:gd name="connsiteY18" fmla="*/ 171450 h 904875"/>
              <a:gd name="connsiteX19" fmla="*/ 1162050 w 1409700"/>
              <a:gd name="connsiteY19" fmla="*/ 152400 h 904875"/>
              <a:gd name="connsiteX20" fmla="*/ 1209675 w 1409700"/>
              <a:gd name="connsiteY20" fmla="*/ 142875 h 904875"/>
              <a:gd name="connsiteX21" fmla="*/ 1266825 w 1409700"/>
              <a:gd name="connsiteY21" fmla="*/ 123825 h 904875"/>
              <a:gd name="connsiteX22" fmla="*/ 1304925 w 1409700"/>
              <a:gd name="connsiteY22" fmla="*/ 95250 h 904875"/>
              <a:gd name="connsiteX23" fmla="*/ 1333500 w 1409700"/>
              <a:gd name="connsiteY23" fmla="*/ 76200 h 904875"/>
              <a:gd name="connsiteX24" fmla="*/ 1390650 w 1409700"/>
              <a:gd name="connsiteY24" fmla="*/ 9525 h 904875"/>
              <a:gd name="connsiteX25" fmla="*/ 1409700 w 1409700"/>
              <a:gd name="connsiteY25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09700" h="904875">
                <a:moveTo>
                  <a:pt x="0" y="904875"/>
                </a:moveTo>
                <a:cubicBezTo>
                  <a:pt x="19050" y="898525"/>
                  <a:pt x="40122" y="896468"/>
                  <a:pt x="57150" y="885825"/>
                </a:cubicBezTo>
                <a:cubicBezTo>
                  <a:pt x="66858" y="879758"/>
                  <a:pt x="67406" y="864579"/>
                  <a:pt x="76200" y="857250"/>
                </a:cubicBezTo>
                <a:cubicBezTo>
                  <a:pt x="87108" y="848160"/>
                  <a:pt x="101972" y="845245"/>
                  <a:pt x="114300" y="838200"/>
                </a:cubicBezTo>
                <a:cubicBezTo>
                  <a:pt x="124239" y="832520"/>
                  <a:pt x="133560" y="825804"/>
                  <a:pt x="142875" y="819150"/>
                </a:cubicBezTo>
                <a:cubicBezTo>
                  <a:pt x="155793" y="809923"/>
                  <a:pt x="166776" y="797675"/>
                  <a:pt x="180975" y="790575"/>
                </a:cubicBezTo>
                <a:cubicBezTo>
                  <a:pt x="217892" y="772116"/>
                  <a:pt x="258358" y="761409"/>
                  <a:pt x="295275" y="742950"/>
                </a:cubicBezTo>
                <a:cubicBezTo>
                  <a:pt x="320675" y="730250"/>
                  <a:pt x="345525" y="716384"/>
                  <a:pt x="371475" y="704850"/>
                </a:cubicBezTo>
                <a:cubicBezTo>
                  <a:pt x="402724" y="690962"/>
                  <a:pt x="434975" y="679450"/>
                  <a:pt x="466725" y="666750"/>
                </a:cubicBezTo>
                <a:cubicBezTo>
                  <a:pt x="482600" y="660400"/>
                  <a:pt x="500672" y="657959"/>
                  <a:pt x="514350" y="647700"/>
                </a:cubicBezTo>
                <a:cubicBezTo>
                  <a:pt x="527050" y="638175"/>
                  <a:pt x="540054" y="629042"/>
                  <a:pt x="552450" y="619125"/>
                </a:cubicBezTo>
                <a:cubicBezTo>
                  <a:pt x="587687" y="590935"/>
                  <a:pt x="619679" y="558431"/>
                  <a:pt x="657225" y="533400"/>
                </a:cubicBezTo>
                <a:cubicBezTo>
                  <a:pt x="676275" y="520700"/>
                  <a:pt x="698186" y="511489"/>
                  <a:pt x="714375" y="495300"/>
                </a:cubicBezTo>
                <a:cubicBezTo>
                  <a:pt x="730250" y="479425"/>
                  <a:pt x="744279" y="461458"/>
                  <a:pt x="762000" y="447675"/>
                </a:cubicBezTo>
                <a:cubicBezTo>
                  <a:pt x="840525" y="386600"/>
                  <a:pt x="762805" y="500577"/>
                  <a:pt x="866775" y="361950"/>
                </a:cubicBezTo>
                <a:cubicBezTo>
                  <a:pt x="876300" y="349250"/>
                  <a:pt x="886936" y="337312"/>
                  <a:pt x="895350" y="323850"/>
                </a:cubicBezTo>
                <a:cubicBezTo>
                  <a:pt x="902875" y="311809"/>
                  <a:pt x="905530" y="296838"/>
                  <a:pt x="914400" y="285750"/>
                </a:cubicBezTo>
                <a:cubicBezTo>
                  <a:pt x="942487" y="250641"/>
                  <a:pt x="987591" y="211055"/>
                  <a:pt x="1028700" y="190500"/>
                </a:cubicBezTo>
                <a:cubicBezTo>
                  <a:pt x="1041400" y="184150"/>
                  <a:pt x="1053147" y="175351"/>
                  <a:pt x="1066800" y="171450"/>
                </a:cubicBezTo>
                <a:cubicBezTo>
                  <a:pt x="1097933" y="162555"/>
                  <a:pt x="1130300" y="158750"/>
                  <a:pt x="1162050" y="152400"/>
                </a:cubicBezTo>
                <a:cubicBezTo>
                  <a:pt x="1177925" y="149225"/>
                  <a:pt x="1194316" y="147995"/>
                  <a:pt x="1209675" y="142875"/>
                </a:cubicBezTo>
                <a:lnTo>
                  <a:pt x="1266825" y="123825"/>
                </a:lnTo>
                <a:cubicBezTo>
                  <a:pt x="1279525" y="114300"/>
                  <a:pt x="1292007" y="104477"/>
                  <a:pt x="1304925" y="95250"/>
                </a:cubicBezTo>
                <a:cubicBezTo>
                  <a:pt x="1314240" y="88596"/>
                  <a:pt x="1324706" y="83529"/>
                  <a:pt x="1333500" y="76200"/>
                </a:cubicBezTo>
                <a:cubicBezTo>
                  <a:pt x="1395709" y="24359"/>
                  <a:pt x="1327583" y="72592"/>
                  <a:pt x="1390650" y="9525"/>
                </a:cubicBezTo>
                <a:cubicBezTo>
                  <a:pt x="1395670" y="4505"/>
                  <a:pt x="1403350" y="3175"/>
                  <a:pt x="1409700" y="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97DA944-29DE-4102-86B9-069AE29F07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3029" y="1006229"/>
            <a:ext cx="3935937" cy="1426678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6CB3C610-2FC3-415A-B9DD-4171418ABDFB}"/>
              </a:ext>
            </a:extLst>
          </p:cNvPr>
          <p:cNvSpPr/>
          <p:nvPr/>
        </p:nvSpPr>
        <p:spPr>
          <a:xfrm rot="2280350">
            <a:off x="7416838" y="4393927"/>
            <a:ext cx="1100403" cy="704044"/>
          </a:xfrm>
          <a:custGeom>
            <a:avLst/>
            <a:gdLst>
              <a:gd name="connsiteX0" fmla="*/ 0 w 1409700"/>
              <a:gd name="connsiteY0" fmla="*/ 904875 h 904875"/>
              <a:gd name="connsiteX1" fmla="*/ 57150 w 1409700"/>
              <a:gd name="connsiteY1" fmla="*/ 885825 h 904875"/>
              <a:gd name="connsiteX2" fmla="*/ 76200 w 1409700"/>
              <a:gd name="connsiteY2" fmla="*/ 857250 h 904875"/>
              <a:gd name="connsiteX3" fmla="*/ 114300 w 1409700"/>
              <a:gd name="connsiteY3" fmla="*/ 838200 h 904875"/>
              <a:gd name="connsiteX4" fmla="*/ 142875 w 1409700"/>
              <a:gd name="connsiteY4" fmla="*/ 819150 h 904875"/>
              <a:gd name="connsiteX5" fmla="*/ 180975 w 1409700"/>
              <a:gd name="connsiteY5" fmla="*/ 790575 h 904875"/>
              <a:gd name="connsiteX6" fmla="*/ 295275 w 1409700"/>
              <a:gd name="connsiteY6" fmla="*/ 742950 h 904875"/>
              <a:gd name="connsiteX7" fmla="*/ 371475 w 1409700"/>
              <a:gd name="connsiteY7" fmla="*/ 704850 h 904875"/>
              <a:gd name="connsiteX8" fmla="*/ 466725 w 1409700"/>
              <a:gd name="connsiteY8" fmla="*/ 666750 h 904875"/>
              <a:gd name="connsiteX9" fmla="*/ 514350 w 1409700"/>
              <a:gd name="connsiteY9" fmla="*/ 647700 h 904875"/>
              <a:gd name="connsiteX10" fmla="*/ 552450 w 1409700"/>
              <a:gd name="connsiteY10" fmla="*/ 619125 h 904875"/>
              <a:gd name="connsiteX11" fmla="*/ 657225 w 1409700"/>
              <a:gd name="connsiteY11" fmla="*/ 533400 h 904875"/>
              <a:gd name="connsiteX12" fmla="*/ 714375 w 1409700"/>
              <a:gd name="connsiteY12" fmla="*/ 495300 h 904875"/>
              <a:gd name="connsiteX13" fmla="*/ 762000 w 1409700"/>
              <a:gd name="connsiteY13" fmla="*/ 447675 h 904875"/>
              <a:gd name="connsiteX14" fmla="*/ 866775 w 1409700"/>
              <a:gd name="connsiteY14" fmla="*/ 361950 h 904875"/>
              <a:gd name="connsiteX15" fmla="*/ 895350 w 1409700"/>
              <a:gd name="connsiteY15" fmla="*/ 323850 h 904875"/>
              <a:gd name="connsiteX16" fmla="*/ 914400 w 1409700"/>
              <a:gd name="connsiteY16" fmla="*/ 285750 h 904875"/>
              <a:gd name="connsiteX17" fmla="*/ 1028700 w 1409700"/>
              <a:gd name="connsiteY17" fmla="*/ 190500 h 904875"/>
              <a:gd name="connsiteX18" fmla="*/ 1066800 w 1409700"/>
              <a:gd name="connsiteY18" fmla="*/ 171450 h 904875"/>
              <a:gd name="connsiteX19" fmla="*/ 1162050 w 1409700"/>
              <a:gd name="connsiteY19" fmla="*/ 152400 h 904875"/>
              <a:gd name="connsiteX20" fmla="*/ 1209675 w 1409700"/>
              <a:gd name="connsiteY20" fmla="*/ 142875 h 904875"/>
              <a:gd name="connsiteX21" fmla="*/ 1266825 w 1409700"/>
              <a:gd name="connsiteY21" fmla="*/ 123825 h 904875"/>
              <a:gd name="connsiteX22" fmla="*/ 1304925 w 1409700"/>
              <a:gd name="connsiteY22" fmla="*/ 95250 h 904875"/>
              <a:gd name="connsiteX23" fmla="*/ 1333500 w 1409700"/>
              <a:gd name="connsiteY23" fmla="*/ 76200 h 904875"/>
              <a:gd name="connsiteX24" fmla="*/ 1390650 w 1409700"/>
              <a:gd name="connsiteY24" fmla="*/ 9525 h 904875"/>
              <a:gd name="connsiteX25" fmla="*/ 1409700 w 1409700"/>
              <a:gd name="connsiteY25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09700" h="904875">
                <a:moveTo>
                  <a:pt x="0" y="904875"/>
                </a:moveTo>
                <a:cubicBezTo>
                  <a:pt x="19050" y="898525"/>
                  <a:pt x="40122" y="896468"/>
                  <a:pt x="57150" y="885825"/>
                </a:cubicBezTo>
                <a:cubicBezTo>
                  <a:pt x="66858" y="879758"/>
                  <a:pt x="67406" y="864579"/>
                  <a:pt x="76200" y="857250"/>
                </a:cubicBezTo>
                <a:cubicBezTo>
                  <a:pt x="87108" y="848160"/>
                  <a:pt x="101972" y="845245"/>
                  <a:pt x="114300" y="838200"/>
                </a:cubicBezTo>
                <a:cubicBezTo>
                  <a:pt x="124239" y="832520"/>
                  <a:pt x="133560" y="825804"/>
                  <a:pt x="142875" y="819150"/>
                </a:cubicBezTo>
                <a:cubicBezTo>
                  <a:pt x="155793" y="809923"/>
                  <a:pt x="166776" y="797675"/>
                  <a:pt x="180975" y="790575"/>
                </a:cubicBezTo>
                <a:cubicBezTo>
                  <a:pt x="217892" y="772116"/>
                  <a:pt x="258358" y="761409"/>
                  <a:pt x="295275" y="742950"/>
                </a:cubicBezTo>
                <a:cubicBezTo>
                  <a:pt x="320675" y="730250"/>
                  <a:pt x="345525" y="716384"/>
                  <a:pt x="371475" y="704850"/>
                </a:cubicBezTo>
                <a:cubicBezTo>
                  <a:pt x="402724" y="690962"/>
                  <a:pt x="434975" y="679450"/>
                  <a:pt x="466725" y="666750"/>
                </a:cubicBezTo>
                <a:cubicBezTo>
                  <a:pt x="482600" y="660400"/>
                  <a:pt x="500672" y="657959"/>
                  <a:pt x="514350" y="647700"/>
                </a:cubicBezTo>
                <a:cubicBezTo>
                  <a:pt x="527050" y="638175"/>
                  <a:pt x="540054" y="629042"/>
                  <a:pt x="552450" y="619125"/>
                </a:cubicBezTo>
                <a:cubicBezTo>
                  <a:pt x="587687" y="590935"/>
                  <a:pt x="619679" y="558431"/>
                  <a:pt x="657225" y="533400"/>
                </a:cubicBezTo>
                <a:cubicBezTo>
                  <a:pt x="676275" y="520700"/>
                  <a:pt x="698186" y="511489"/>
                  <a:pt x="714375" y="495300"/>
                </a:cubicBezTo>
                <a:cubicBezTo>
                  <a:pt x="730250" y="479425"/>
                  <a:pt x="744279" y="461458"/>
                  <a:pt x="762000" y="447675"/>
                </a:cubicBezTo>
                <a:cubicBezTo>
                  <a:pt x="840525" y="386600"/>
                  <a:pt x="762805" y="500577"/>
                  <a:pt x="866775" y="361950"/>
                </a:cubicBezTo>
                <a:cubicBezTo>
                  <a:pt x="876300" y="349250"/>
                  <a:pt x="886936" y="337312"/>
                  <a:pt x="895350" y="323850"/>
                </a:cubicBezTo>
                <a:cubicBezTo>
                  <a:pt x="902875" y="311809"/>
                  <a:pt x="905530" y="296838"/>
                  <a:pt x="914400" y="285750"/>
                </a:cubicBezTo>
                <a:cubicBezTo>
                  <a:pt x="942487" y="250641"/>
                  <a:pt x="987591" y="211055"/>
                  <a:pt x="1028700" y="190500"/>
                </a:cubicBezTo>
                <a:cubicBezTo>
                  <a:pt x="1041400" y="184150"/>
                  <a:pt x="1053147" y="175351"/>
                  <a:pt x="1066800" y="171450"/>
                </a:cubicBezTo>
                <a:cubicBezTo>
                  <a:pt x="1097933" y="162555"/>
                  <a:pt x="1130300" y="158750"/>
                  <a:pt x="1162050" y="152400"/>
                </a:cubicBezTo>
                <a:cubicBezTo>
                  <a:pt x="1177925" y="149225"/>
                  <a:pt x="1194316" y="147995"/>
                  <a:pt x="1209675" y="142875"/>
                </a:cubicBezTo>
                <a:lnTo>
                  <a:pt x="1266825" y="123825"/>
                </a:lnTo>
                <a:cubicBezTo>
                  <a:pt x="1279525" y="114300"/>
                  <a:pt x="1292007" y="104477"/>
                  <a:pt x="1304925" y="95250"/>
                </a:cubicBezTo>
                <a:cubicBezTo>
                  <a:pt x="1314240" y="88596"/>
                  <a:pt x="1324706" y="83529"/>
                  <a:pt x="1333500" y="76200"/>
                </a:cubicBezTo>
                <a:cubicBezTo>
                  <a:pt x="1395709" y="24359"/>
                  <a:pt x="1327583" y="72592"/>
                  <a:pt x="1390650" y="9525"/>
                </a:cubicBezTo>
                <a:cubicBezTo>
                  <a:pt x="1395670" y="4505"/>
                  <a:pt x="1403350" y="3175"/>
                  <a:pt x="1409700" y="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0F20FF2-5632-4E5E-9FAB-B6324C265B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9086" y="3505554"/>
            <a:ext cx="3619880" cy="193763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0BC81B4-1A8E-4A1A-86B2-2EDA83D282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050" y="5986344"/>
            <a:ext cx="5538980" cy="894494"/>
          </a:xfrm>
          <a:prstGeom prst="rect">
            <a:avLst/>
          </a:prstGeom>
        </p:spPr>
      </p:pic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0C1D0E20-BF13-42CB-89BC-8B8F2BA7F632}"/>
              </a:ext>
            </a:extLst>
          </p:cNvPr>
          <p:cNvSpPr/>
          <p:nvPr/>
        </p:nvSpPr>
        <p:spPr>
          <a:xfrm>
            <a:off x="2878844" y="4075330"/>
            <a:ext cx="625532" cy="146493"/>
          </a:xfrm>
          <a:custGeom>
            <a:avLst/>
            <a:gdLst>
              <a:gd name="connsiteX0" fmla="*/ 0 w 1409700"/>
              <a:gd name="connsiteY0" fmla="*/ 904875 h 904875"/>
              <a:gd name="connsiteX1" fmla="*/ 57150 w 1409700"/>
              <a:gd name="connsiteY1" fmla="*/ 885825 h 904875"/>
              <a:gd name="connsiteX2" fmla="*/ 76200 w 1409700"/>
              <a:gd name="connsiteY2" fmla="*/ 857250 h 904875"/>
              <a:gd name="connsiteX3" fmla="*/ 114300 w 1409700"/>
              <a:gd name="connsiteY3" fmla="*/ 838200 h 904875"/>
              <a:gd name="connsiteX4" fmla="*/ 142875 w 1409700"/>
              <a:gd name="connsiteY4" fmla="*/ 819150 h 904875"/>
              <a:gd name="connsiteX5" fmla="*/ 180975 w 1409700"/>
              <a:gd name="connsiteY5" fmla="*/ 790575 h 904875"/>
              <a:gd name="connsiteX6" fmla="*/ 295275 w 1409700"/>
              <a:gd name="connsiteY6" fmla="*/ 742950 h 904875"/>
              <a:gd name="connsiteX7" fmla="*/ 371475 w 1409700"/>
              <a:gd name="connsiteY7" fmla="*/ 704850 h 904875"/>
              <a:gd name="connsiteX8" fmla="*/ 466725 w 1409700"/>
              <a:gd name="connsiteY8" fmla="*/ 666750 h 904875"/>
              <a:gd name="connsiteX9" fmla="*/ 514350 w 1409700"/>
              <a:gd name="connsiteY9" fmla="*/ 647700 h 904875"/>
              <a:gd name="connsiteX10" fmla="*/ 552450 w 1409700"/>
              <a:gd name="connsiteY10" fmla="*/ 619125 h 904875"/>
              <a:gd name="connsiteX11" fmla="*/ 657225 w 1409700"/>
              <a:gd name="connsiteY11" fmla="*/ 533400 h 904875"/>
              <a:gd name="connsiteX12" fmla="*/ 714375 w 1409700"/>
              <a:gd name="connsiteY12" fmla="*/ 495300 h 904875"/>
              <a:gd name="connsiteX13" fmla="*/ 762000 w 1409700"/>
              <a:gd name="connsiteY13" fmla="*/ 447675 h 904875"/>
              <a:gd name="connsiteX14" fmla="*/ 866775 w 1409700"/>
              <a:gd name="connsiteY14" fmla="*/ 361950 h 904875"/>
              <a:gd name="connsiteX15" fmla="*/ 895350 w 1409700"/>
              <a:gd name="connsiteY15" fmla="*/ 323850 h 904875"/>
              <a:gd name="connsiteX16" fmla="*/ 914400 w 1409700"/>
              <a:gd name="connsiteY16" fmla="*/ 285750 h 904875"/>
              <a:gd name="connsiteX17" fmla="*/ 1028700 w 1409700"/>
              <a:gd name="connsiteY17" fmla="*/ 190500 h 904875"/>
              <a:gd name="connsiteX18" fmla="*/ 1066800 w 1409700"/>
              <a:gd name="connsiteY18" fmla="*/ 171450 h 904875"/>
              <a:gd name="connsiteX19" fmla="*/ 1162050 w 1409700"/>
              <a:gd name="connsiteY19" fmla="*/ 152400 h 904875"/>
              <a:gd name="connsiteX20" fmla="*/ 1209675 w 1409700"/>
              <a:gd name="connsiteY20" fmla="*/ 142875 h 904875"/>
              <a:gd name="connsiteX21" fmla="*/ 1266825 w 1409700"/>
              <a:gd name="connsiteY21" fmla="*/ 123825 h 904875"/>
              <a:gd name="connsiteX22" fmla="*/ 1304925 w 1409700"/>
              <a:gd name="connsiteY22" fmla="*/ 95250 h 904875"/>
              <a:gd name="connsiteX23" fmla="*/ 1333500 w 1409700"/>
              <a:gd name="connsiteY23" fmla="*/ 76200 h 904875"/>
              <a:gd name="connsiteX24" fmla="*/ 1390650 w 1409700"/>
              <a:gd name="connsiteY24" fmla="*/ 9525 h 904875"/>
              <a:gd name="connsiteX25" fmla="*/ 1409700 w 1409700"/>
              <a:gd name="connsiteY25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09700" h="904875">
                <a:moveTo>
                  <a:pt x="0" y="904875"/>
                </a:moveTo>
                <a:cubicBezTo>
                  <a:pt x="19050" y="898525"/>
                  <a:pt x="40122" y="896468"/>
                  <a:pt x="57150" y="885825"/>
                </a:cubicBezTo>
                <a:cubicBezTo>
                  <a:pt x="66858" y="879758"/>
                  <a:pt x="67406" y="864579"/>
                  <a:pt x="76200" y="857250"/>
                </a:cubicBezTo>
                <a:cubicBezTo>
                  <a:pt x="87108" y="848160"/>
                  <a:pt x="101972" y="845245"/>
                  <a:pt x="114300" y="838200"/>
                </a:cubicBezTo>
                <a:cubicBezTo>
                  <a:pt x="124239" y="832520"/>
                  <a:pt x="133560" y="825804"/>
                  <a:pt x="142875" y="819150"/>
                </a:cubicBezTo>
                <a:cubicBezTo>
                  <a:pt x="155793" y="809923"/>
                  <a:pt x="166776" y="797675"/>
                  <a:pt x="180975" y="790575"/>
                </a:cubicBezTo>
                <a:cubicBezTo>
                  <a:pt x="217892" y="772116"/>
                  <a:pt x="258358" y="761409"/>
                  <a:pt x="295275" y="742950"/>
                </a:cubicBezTo>
                <a:cubicBezTo>
                  <a:pt x="320675" y="730250"/>
                  <a:pt x="345525" y="716384"/>
                  <a:pt x="371475" y="704850"/>
                </a:cubicBezTo>
                <a:cubicBezTo>
                  <a:pt x="402724" y="690962"/>
                  <a:pt x="434975" y="679450"/>
                  <a:pt x="466725" y="666750"/>
                </a:cubicBezTo>
                <a:cubicBezTo>
                  <a:pt x="482600" y="660400"/>
                  <a:pt x="500672" y="657959"/>
                  <a:pt x="514350" y="647700"/>
                </a:cubicBezTo>
                <a:cubicBezTo>
                  <a:pt x="527050" y="638175"/>
                  <a:pt x="540054" y="629042"/>
                  <a:pt x="552450" y="619125"/>
                </a:cubicBezTo>
                <a:cubicBezTo>
                  <a:pt x="587687" y="590935"/>
                  <a:pt x="619679" y="558431"/>
                  <a:pt x="657225" y="533400"/>
                </a:cubicBezTo>
                <a:cubicBezTo>
                  <a:pt x="676275" y="520700"/>
                  <a:pt x="698186" y="511489"/>
                  <a:pt x="714375" y="495300"/>
                </a:cubicBezTo>
                <a:cubicBezTo>
                  <a:pt x="730250" y="479425"/>
                  <a:pt x="744279" y="461458"/>
                  <a:pt x="762000" y="447675"/>
                </a:cubicBezTo>
                <a:cubicBezTo>
                  <a:pt x="840525" y="386600"/>
                  <a:pt x="762805" y="500577"/>
                  <a:pt x="866775" y="361950"/>
                </a:cubicBezTo>
                <a:cubicBezTo>
                  <a:pt x="876300" y="349250"/>
                  <a:pt x="886936" y="337312"/>
                  <a:pt x="895350" y="323850"/>
                </a:cubicBezTo>
                <a:cubicBezTo>
                  <a:pt x="902875" y="311809"/>
                  <a:pt x="905530" y="296838"/>
                  <a:pt x="914400" y="285750"/>
                </a:cubicBezTo>
                <a:cubicBezTo>
                  <a:pt x="942487" y="250641"/>
                  <a:pt x="987591" y="211055"/>
                  <a:pt x="1028700" y="190500"/>
                </a:cubicBezTo>
                <a:cubicBezTo>
                  <a:pt x="1041400" y="184150"/>
                  <a:pt x="1053147" y="175351"/>
                  <a:pt x="1066800" y="171450"/>
                </a:cubicBezTo>
                <a:cubicBezTo>
                  <a:pt x="1097933" y="162555"/>
                  <a:pt x="1130300" y="158750"/>
                  <a:pt x="1162050" y="152400"/>
                </a:cubicBezTo>
                <a:cubicBezTo>
                  <a:pt x="1177925" y="149225"/>
                  <a:pt x="1194316" y="147995"/>
                  <a:pt x="1209675" y="142875"/>
                </a:cubicBezTo>
                <a:lnTo>
                  <a:pt x="1266825" y="123825"/>
                </a:lnTo>
                <a:cubicBezTo>
                  <a:pt x="1279525" y="114300"/>
                  <a:pt x="1292007" y="104477"/>
                  <a:pt x="1304925" y="95250"/>
                </a:cubicBezTo>
                <a:cubicBezTo>
                  <a:pt x="1314240" y="88596"/>
                  <a:pt x="1324706" y="83529"/>
                  <a:pt x="1333500" y="76200"/>
                </a:cubicBezTo>
                <a:cubicBezTo>
                  <a:pt x="1395709" y="24359"/>
                  <a:pt x="1327583" y="72592"/>
                  <a:pt x="1390650" y="9525"/>
                </a:cubicBezTo>
                <a:cubicBezTo>
                  <a:pt x="1395670" y="4505"/>
                  <a:pt x="1403350" y="3175"/>
                  <a:pt x="1409700" y="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0E5CC6D7-89A7-4986-AE8B-89D4F553DAA8}"/>
              </a:ext>
            </a:extLst>
          </p:cNvPr>
          <p:cNvSpPr/>
          <p:nvPr/>
        </p:nvSpPr>
        <p:spPr>
          <a:xfrm flipV="1">
            <a:off x="2165690" y="2536483"/>
            <a:ext cx="1409700" cy="503822"/>
          </a:xfrm>
          <a:custGeom>
            <a:avLst/>
            <a:gdLst>
              <a:gd name="connsiteX0" fmla="*/ 0 w 1409700"/>
              <a:gd name="connsiteY0" fmla="*/ 904875 h 904875"/>
              <a:gd name="connsiteX1" fmla="*/ 57150 w 1409700"/>
              <a:gd name="connsiteY1" fmla="*/ 885825 h 904875"/>
              <a:gd name="connsiteX2" fmla="*/ 76200 w 1409700"/>
              <a:gd name="connsiteY2" fmla="*/ 857250 h 904875"/>
              <a:gd name="connsiteX3" fmla="*/ 114300 w 1409700"/>
              <a:gd name="connsiteY3" fmla="*/ 838200 h 904875"/>
              <a:gd name="connsiteX4" fmla="*/ 142875 w 1409700"/>
              <a:gd name="connsiteY4" fmla="*/ 819150 h 904875"/>
              <a:gd name="connsiteX5" fmla="*/ 180975 w 1409700"/>
              <a:gd name="connsiteY5" fmla="*/ 790575 h 904875"/>
              <a:gd name="connsiteX6" fmla="*/ 295275 w 1409700"/>
              <a:gd name="connsiteY6" fmla="*/ 742950 h 904875"/>
              <a:gd name="connsiteX7" fmla="*/ 371475 w 1409700"/>
              <a:gd name="connsiteY7" fmla="*/ 704850 h 904875"/>
              <a:gd name="connsiteX8" fmla="*/ 466725 w 1409700"/>
              <a:gd name="connsiteY8" fmla="*/ 666750 h 904875"/>
              <a:gd name="connsiteX9" fmla="*/ 514350 w 1409700"/>
              <a:gd name="connsiteY9" fmla="*/ 647700 h 904875"/>
              <a:gd name="connsiteX10" fmla="*/ 552450 w 1409700"/>
              <a:gd name="connsiteY10" fmla="*/ 619125 h 904875"/>
              <a:gd name="connsiteX11" fmla="*/ 657225 w 1409700"/>
              <a:gd name="connsiteY11" fmla="*/ 533400 h 904875"/>
              <a:gd name="connsiteX12" fmla="*/ 714375 w 1409700"/>
              <a:gd name="connsiteY12" fmla="*/ 495300 h 904875"/>
              <a:gd name="connsiteX13" fmla="*/ 762000 w 1409700"/>
              <a:gd name="connsiteY13" fmla="*/ 447675 h 904875"/>
              <a:gd name="connsiteX14" fmla="*/ 866775 w 1409700"/>
              <a:gd name="connsiteY14" fmla="*/ 361950 h 904875"/>
              <a:gd name="connsiteX15" fmla="*/ 895350 w 1409700"/>
              <a:gd name="connsiteY15" fmla="*/ 323850 h 904875"/>
              <a:gd name="connsiteX16" fmla="*/ 914400 w 1409700"/>
              <a:gd name="connsiteY16" fmla="*/ 285750 h 904875"/>
              <a:gd name="connsiteX17" fmla="*/ 1028700 w 1409700"/>
              <a:gd name="connsiteY17" fmla="*/ 190500 h 904875"/>
              <a:gd name="connsiteX18" fmla="*/ 1066800 w 1409700"/>
              <a:gd name="connsiteY18" fmla="*/ 171450 h 904875"/>
              <a:gd name="connsiteX19" fmla="*/ 1162050 w 1409700"/>
              <a:gd name="connsiteY19" fmla="*/ 152400 h 904875"/>
              <a:gd name="connsiteX20" fmla="*/ 1209675 w 1409700"/>
              <a:gd name="connsiteY20" fmla="*/ 142875 h 904875"/>
              <a:gd name="connsiteX21" fmla="*/ 1266825 w 1409700"/>
              <a:gd name="connsiteY21" fmla="*/ 123825 h 904875"/>
              <a:gd name="connsiteX22" fmla="*/ 1304925 w 1409700"/>
              <a:gd name="connsiteY22" fmla="*/ 95250 h 904875"/>
              <a:gd name="connsiteX23" fmla="*/ 1333500 w 1409700"/>
              <a:gd name="connsiteY23" fmla="*/ 76200 h 904875"/>
              <a:gd name="connsiteX24" fmla="*/ 1390650 w 1409700"/>
              <a:gd name="connsiteY24" fmla="*/ 9525 h 904875"/>
              <a:gd name="connsiteX25" fmla="*/ 1409700 w 1409700"/>
              <a:gd name="connsiteY25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09700" h="904875">
                <a:moveTo>
                  <a:pt x="0" y="904875"/>
                </a:moveTo>
                <a:cubicBezTo>
                  <a:pt x="19050" y="898525"/>
                  <a:pt x="40122" y="896468"/>
                  <a:pt x="57150" y="885825"/>
                </a:cubicBezTo>
                <a:cubicBezTo>
                  <a:pt x="66858" y="879758"/>
                  <a:pt x="67406" y="864579"/>
                  <a:pt x="76200" y="857250"/>
                </a:cubicBezTo>
                <a:cubicBezTo>
                  <a:pt x="87108" y="848160"/>
                  <a:pt x="101972" y="845245"/>
                  <a:pt x="114300" y="838200"/>
                </a:cubicBezTo>
                <a:cubicBezTo>
                  <a:pt x="124239" y="832520"/>
                  <a:pt x="133560" y="825804"/>
                  <a:pt x="142875" y="819150"/>
                </a:cubicBezTo>
                <a:cubicBezTo>
                  <a:pt x="155793" y="809923"/>
                  <a:pt x="166776" y="797675"/>
                  <a:pt x="180975" y="790575"/>
                </a:cubicBezTo>
                <a:cubicBezTo>
                  <a:pt x="217892" y="772116"/>
                  <a:pt x="258358" y="761409"/>
                  <a:pt x="295275" y="742950"/>
                </a:cubicBezTo>
                <a:cubicBezTo>
                  <a:pt x="320675" y="730250"/>
                  <a:pt x="345525" y="716384"/>
                  <a:pt x="371475" y="704850"/>
                </a:cubicBezTo>
                <a:cubicBezTo>
                  <a:pt x="402724" y="690962"/>
                  <a:pt x="434975" y="679450"/>
                  <a:pt x="466725" y="666750"/>
                </a:cubicBezTo>
                <a:cubicBezTo>
                  <a:pt x="482600" y="660400"/>
                  <a:pt x="500672" y="657959"/>
                  <a:pt x="514350" y="647700"/>
                </a:cubicBezTo>
                <a:cubicBezTo>
                  <a:pt x="527050" y="638175"/>
                  <a:pt x="540054" y="629042"/>
                  <a:pt x="552450" y="619125"/>
                </a:cubicBezTo>
                <a:cubicBezTo>
                  <a:pt x="587687" y="590935"/>
                  <a:pt x="619679" y="558431"/>
                  <a:pt x="657225" y="533400"/>
                </a:cubicBezTo>
                <a:cubicBezTo>
                  <a:pt x="676275" y="520700"/>
                  <a:pt x="698186" y="511489"/>
                  <a:pt x="714375" y="495300"/>
                </a:cubicBezTo>
                <a:cubicBezTo>
                  <a:pt x="730250" y="479425"/>
                  <a:pt x="744279" y="461458"/>
                  <a:pt x="762000" y="447675"/>
                </a:cubicBezTo>
                <a:cubicBezTo>
                  <a:pt x="840525" y="386600"/>
                  <a:pt x="762805" y="500577"/>
                  <a:pt x="866775" y="361950"/>
                </a:cubicBezTo>
                <a:cubicBezTo>
                  <a:pt x="876300" y="349250"/>
                  <a:pt x="886936" y="337312"/>
                  <a:pt x="895350" y="323850"/>
                </a:cubicBezTo>
                <a:cubicBezTo>
                  <a:pt x="902875" y="311809"/>
                  <a:pt x="905530" y="296838"/>
                  <a:pt x="914400" y="285750"/>
                </a:cubicBezTo>
                <a:cubicBezTo>
                  <a:pt x="942487" y="250641"/>
                  <a:pt x="987591" y="211055"/>
                  <a:pt x="1028700" y="190500"/>
                </a:cubicBezTo>
                <a:cubicBezTo>
                  <a:pt x="1041400" y="184150"/>
                  <a:pt x="1053147" y="175351"/>
                  <a:pt x="1066800" y="171450"/>
                </a:cubicBezTo>
                <a:cubicBezTo>
                  <a:pt x="1097933" y="162555"/>
                  <a:pt x="1130300" y="158750"/>
                  <a:pt x="1162050" y="152400"/>
                </a:cubicBezTo>
                <a:cubicBezTo>
                  <a:pt x="1177925" y="149225"/>
                  <a:pt x="1194316" y="147995"/>
                  <a:pt x="1209675" y="142875"/>
                </a:cubicBezTo>
                <a:lnTo>
                  <a:pt x="1266825" y="123825"/>
                </a:lnTo>
                <a:cubicBezTo>
                  <a:pt x="1279525" y="114300"/>
                  <a:pt x="1292007" y="104477"/>
                  <a:pt x="1304925" y="95250"/>
                </a:cubicBezTo>
                <a:cubicBezTo>
                  <a:pt x="1314240" y="88596"/>
                  <a:pt x="1324706" y="83529"/>
                  <a:pt x="1333500" y="76200"/>
                </a:cubicBezTo>
                <a:cubicBezTo>
                  <a:pt x="1395709" y="24359"/>
                  <a:pt x="1327583" y="72592"/>
                  <a:pt x="1390650" y="9525"/>
                </a:cubicBezTo>
                <a:cubicBezTo>
                  <a:pt x="1395670" y="4505"/>
                  <a:pt x="1403350" y="3175"/>
                  <a:pt x="1409700" y="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A1C39D00-30A6-4757-A137-DFACBBB8E3B1}"/>
              </a:ext>
            </a:extLst>
          </p:cNvPr>
          <p:cNvSpPr/>
          <p:nvPr/>
        </p:nvSpPr>
        <p:spPr>
          <a:xfrm flipH="1">
            <a:off x="5037026" y="1624508"/>
            <a:ext cx="45719" cy="506908"/>
          </a:xfrm>
          <a:custGeom>
            <a:avLst/>
            <a:gdLst>
              <a:gd name="connsiteX0" fmla="*/ 0 w 1409700"/>
              <a:gd name="connsiteY0" fmla="*/ 904875 h 904875"/>
              <a:gd name="connsiteX1" fmla="*/ 57150 w 1409700"/>
              <a:gd name="connsiteY1" fmla="*/ 885825 h 904875"/>
              <a:gd name="connsiteX2" fmla="*/ 76200 w 1409700"/>
              <a:gd name="connsiteY2" fmla="*/ 857250 h 904875"/>
              <a:gd name="connsiteX3" fmla="*/ 114300 w 1409700"/>
              <a:gd name="connsiteY3" fmla="*/ 838200 h 904875"/>
              <a:gd name="connsiteX4" fmla="*/ 142875 w 1409700"/>
              <a:gd name="connsiteY4" fmla="*/ 819150 h 904875"/>
              <a:gd name="connsiteX5" fmla="*/ 180975 w 1409700"/>
              <a:gd name="connsiteY5" fmla="*/ 790575 h 904875"/>
              <a:gd name="connsiteX6" fmla="*/ 295275 w 1409700"/>
              <a:gd name="connsiteY6" fmla="*/ 742950 h 904875"/>
              <a:gd name="connsiteX7" fmla="*/ 371475 w 1409700"/>
              <a:gd name="connsiteY7" fmla="*/ 704850 h 904875"/>
              <a:gd name="connsiteX8" fmla="*/ 466725 w 1409700"/>
              <a:gd name="connsiteY8" fmla="*/ 666750 h 904875"/>
              <a:gd name="connsiteX9" fmla="*/ 514350 w 1409700"/>
              <a:gd name="connsiteY9" fmla="*/ 647700 h 904875"/>
              <a:gd name="connsiteX10" fmla="*/ 552450 w 1409700"/>
              <a:gd name="connsiteY10" fmla="*/ 619125 h 904875"/>
              <a:gd name="connsiteX11" fmla="*/ 657225 w 1409700"/>
              <a:gd name="connsiteY11" fmla="*/ 533400 h 904875"/>
              <a:gd name="connsiteX12" fmla="*/ 714375 w 1409700"/>
              <a:gd name="connsiteY12" fmla="*/ 495300 h 904875"/>
              <a:gd name="connsiteX13" fmla="*/ 762000 w 1409700"/>
              <a:gd name="connsiteY13" fmla="*/ 447675 h 904875"/>
              <a:gd name="connsiteX14" fmla="*/ 866775 w 1409700"/>
              <a:gd name="connsiteY14" fmla="*/ 361950 h 904875"/>
              <a:gd name="connsiteX15" fmla="*/ 895350 w 1409700"/>
              <a:gd name="connsiteY15" fmla="*/ 323850 h 904875"/>
              <a:gd name="connsiteX16" fmla="*/ 914400 w 1409700"/>
              <a:gd name="connsiteY16" fmla="*/ 285750 h 904875"/>
              <a:gd name="connsiteX17" fmla="*/ 1028700 w 1409700"/>
              <a:gd name="connsiteY17" fmla="*/ 190500 h 904875"/>
              <a:gd name="connsiteX18" fmla="*/ 1066800 w 1409700"/>
              <a:gd name="connsiteY18" fmla="*/ 171450 h 904875"/>
              <a:gd name="connsiteX19" fmla="*/ 1162050 w 1409700"/>
              <a:gd name="connsiteY19" fmla="*/ 152400 h 904875"/>
              <a:gd name="connsiteX20" fmla="*/ 1209675 w 1409700"/>
              <a:gd name="connsiteY20" fmla="*/ 142875 h 904875"/>
              <a:gd name="connsiteX21" fmla="*/ 1266825 w 1409700"/>
              <a:gd name="connsiteY21" fmla="*/ 123825 h 904875"/>
              <a:gd name="connsiteX22" fmla="*/ 1304925 w 1409700"/>
              <a:gd name="connsiteY22" fmla="*/ 95250 h 904875"/>
              <a:gd name="connsiteX23" fmla="*/ 1333500 w 1409700"/>
              <a:gd name="connsiteY23" fmla="*/ 76200 h 904875"/>
              <a:gd name="connsiteX24" fmla="*/ 1390650 w 1409700"/>
              <a:gd name="connsiteY24" fmla="*/ 9525 h 904875"/>
              <a:gd name="connsiteX25" fmla="*/ 1409700 w 1409700"/>
              <a:gd name="connsiteY25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09700" h="904875">
                <a:moveTo>
                  <a:pt x="0" y="904875"/>
                </a:moveTo>
                <a:cubicBezTo>
                  <a:pt x="19050" y="898525"/>
                  <a:pt x="40122" y="896468"/>
                  <a:pt x="57150" y="885825"/>
                </a:cubicBezTo>
                <a:cubicBezTo>
                  <a:pt x="66858" y="879758"/>
                  <a:pt x="67406" y="864579"/>
                  <a:pt x="76200" y="857250"/>
                </a:cubicBezTo>
                <a:cubicBezTo>
                  <a:pt x="87108" y="848160"/>
                  <a:pt x="101972" y="845245"/>
                  <a:pt x="114300" y="838200"/>
                </a:cubicBezTo>
                <a:cubicBezTo>
                  <a:pt x="124239" y="832520"/>
                  <a:pt x="133560" y="825804"/>
                  <a:pt x="142875" y="819150"/>
                </a:cubicBezTo>
                <a:cubicBezTo>
                  <a:pt x="155793" y="809923"/>
                  <a:pt x="166776" y="797675"/>
                  <a:pt x="180975" y="790575"/>
                </a:cubicBezTo>
                <a:cubicBezTo>
                  <a:pt x="217892" y="772116"/>
                  <a:pt x="258358" y="761409"/>
                  <a:pt x="295275" y="742950"/>
                </a:cubicBezTo>
                <a:cubicBezTo>
                  <a:pt x="320675" y="730250"/>
                  <a:pt x="345525" y="716384"/>
                  <a:pt x="371475" y="704850"/>
                </a:cubicBezTo>
                <a:cubicBezTo>
                  <a:pt x="402724" y="690962"/>
                  <a:pt x="434975" y="679450"/>
                  <a:pt x="466725" y="666750"/>
                </a:cubicBezTo>
                <a:cubicBezTo>
                  <a:pt x="482600" y="660400"/>
                  <a:pt x="500672" y="657959"/>
                  <a:pt x="514350" y="647700"/>
                </a:cubicBezTo>
                <a:cubicBezTo>
                  <a:pt x="527050" y="638175"/>
                  <a:pt x="540054" y="629042"/>
                  <a:pt x="552450" y="619125"/>
                </a:cubicBezTo>
                <a:cubicBezTo>
                  <a:pt x="587687" y="590935"/>
                  <a:pt x="619679" y="558431"/>
                  <a:pt x="657225" y="533400"/>
                </a:cubicBezTo>
                <a:cubicBezTo>
                  <a:pt x="676275" y="520700"/>
                  <a:pt x="698186" y="511489"/>
                  <a:pt x="714375" y="495300"/>
                </a:cubicBezTo>
                <a:cubicBezTo>
                  <a:pt x="730250" y="479425"/>
                  <a:pt x="744279" y="461458"/>
                  <a:pt x="762000" y="447675"/>
                </a:cubicBezTo>
                <a:cubicBezTo>
                  <a:pt x="840525" y="386600"/>
                  <a:pt x="762805" y="500577"/>
                  <a:pt x="866775" y="361950"/>
                </a:cubicBezTo>
                <a:cubicBezTo>
                  <a:pt x="876300" y="349250"/>
                  <a:pt x="886936" y="337312"/>
                  <a:pt x="895350" y="323850"/>
                </a:cubicBezTo>
                <a:cubicBezTo>
                  <a:pt x="902875" y="311809"/>
                  <a:pt x="905530" y="296838"/>
                  <a:pt x="914400" y="285750"/>
                </a:cubicBezTo>
                <a:cubicBezTo>
                  <a:pt x="942487" y="250641"/>
                  <a:pt x="987591" y="211055"/>
                  <a:pt x="1028700" y="190500"/>
                </a:cubicBezTo>
                <a:cubicBezTo>
                  <a:pt x="1041400" y="184150"/>
                  <a:pt x="1053147" y="175351"/>
                  <a:pt x="1066800" y="171450"/>
                </a:cubicBezTo>
                <a:cubicBezTo>
                  <a:pt x="1097933" y="162555"/>
                  <a:pt x="1130300" y="158750"/>
                  <a:pt x="1162050" y="152400"/>
                </a:cubicBezTo>
                <a:cubicBezTo>
                  <a:pt x="1177925" y="149225"/>
                  <a:pt x="1194316" y="147995"/>
                  <a:pt x="1209675" y="142875"/>
                </a:cubicBezTo>
                <a:lnTo>
                  <a:pt x="1266825" y="123825"/>
                </a:lnTo>
                <a:cubicBezTo>
                  <a:pt x="1279525" y="114300"/>
                  <a:pt x="1292007" y="104477"/>
                  <a:pt x="1304925" y="95250"/>
                </a:cubicBezTo>
                <a:cubicBezTo>
                  <a:pt x="1314240" y="88596"/>
                  <a:pt x="1324706" y="83529"/>
                  <a:pt x="1333500" y="76200"/>
                </a:cubicBezTo>
                <a:cubicBezTo>
                  <a:pt x="1395709" y="24359"/>
                  <a:pt x="1327583" y="72592"/>
                  <a:pt x="1390650" y="9525"/>
                </a:cubicBezTo>
                <a:cubicBezTo>
                  <a:pt x="1395670" y="4505"/>
                  <a:pt x="1403350" y="3175"/>
                  <a:pt x="1409700" y="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31DF339-096A-449A-BE1B-4C27A44842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0955" y="185126"/>
            <a:ext cx="4304073" cy="142667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AD144FB-5238-4173-BD4E-06ABCAA60C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93" y="1150497"/>
            <a:ext cx="3095644" cy="177759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8802585-1490-4AC8-A17E-0FEBB23B48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720" y="3682509"/>
            <a:ext cx="2744124" cy="1614421"/>
          </a:xfrm>
          <a:prstGeom prst="rect">
            <a:avLst/>
          </a:prstGeom>
        </p:spPr>
      </p:pic>
      <p:sp>
        <p:nvSpPr>
          <p:cNvPr id="17" name="Frihåndsform: figur 16">
            <a:extLst>
              <a:ext uri="{FF2B5EF4-FFF2-40B4-BE49-F238E27FC236}">
                <a16:creationId xmlns:a16="http://schemas.microsoft.com/office/drawing/2014/main" id="{AD14F75E-1E24-486F-AC89-20D15636A478}"/>
              </a:ext>
            </a:extLst>
          </p:cNvPr>
          <p:cNvSpPr/>
          <p:nvPr/>
        </p:nvSpPr>
        <p:spPr>
          <a:xfrm rot="688818" flipH="1">
            <a:off x="5006875" y="5522099"/>
            <a:ext cx="45719" cy="280147"/>
          </a:xfrm>
          <a:custGeom>
            <a:avLst/>
            <a:gdLst>
              <a:gd name="connsiteX0" fmla="*/ 0 w 1409700"/>
              <a:gd name="connsiteY0" fmla="*/ 904875 h 904875"/>
              <a:gd name="connsiteX1" fmla="*/ 57150 w 1409700"/>
              <a:gd name="connsiteY1" fmla="*/ 885825 h 904875"/>
              <a:gd name="connsiteX2" fmla="*/ 76200 w 1409700"/>
              <a:gd name="connsiteY2" fmla="*/ 857250 h 904875"/>
              <a:gd name="connsiteX3" fmla="*/ 114300 w 1409700"/>
              <a:gd name="connsiteY3" fmla="*/ 838200 h 904875"/>
              <a:gd name="connsiteX4" fmla="*/ 142875 w 1409700"/>
              <a:gd name="connsiteY4" fmla="*/ 819150 h 904875"/>
              <a:gd name="connsiteX5" fmla="*/ 180975 w 1409700"/>
              <a:gd name="connsiteY5" fmla="*/ 790575 h 904875"/>
              <a:gd name="connsiteX6" fmla="*/ 295275 w 1409700"/>
              <a:gd name="connsiteY6" fmla="*/ 742950 h 904875"/>
              <a:gd name="connsiteX7" fmla="*/ 371475 w 1409700"/>
              <a:gd name="connsiteY7" fmla="*/ 704850 h 904875"/>
              <a:gd name="connsiteX8" fmla="*/ 466725 w 1409700"/>
              <a:gd name="connsiteY8" fmla="*/ 666750 h 904875"/>
              <a:gd name="connsiteX9" fmla="*/ 514350 w 1409700"/>
              <a:gd name="connsiteY9" fmla="*/ 647700 h 904875"/>
              <a:gd name="connsiteX10" fmla="*/ 552450 w 1409700"/>
              <a:gd name="connsiteY10" fmla="*/ 619125 h 904875"/>
              <a:gd name="connsiteX11" fmla="*/ 657225 w 1409700"/>
              <a:gd name="connsiteY11" fmla="*/ 533400 h 904875"/>
              <a:gd name="connsiteX12" fmla="*/ 714375 w 1409700"/>
              <a:gd name="connsiteY12" fmla="*/ 495300 h 904875"/>
              <a:gd name="connsiteX13" fmla="*/ 762000 w 1409700"/>
              <a:gd name="connsiteY13" fmla="*/ 447675 h 904875"/>
              <a:gd name="connsiteX14" fmla="*/ 866775 w 1409700"/>
              <a:gd name="connsiteY14" fmla="*/ 361950 h 904875"/>
              <a:gd name="connsiteX15" fmla="*/ 895350 w 1409700"/>
              <a:gd name="connsiteY15" fmla="*/ 323850 h 904875"/>
              <a:gd name="connsiteX16" fmla="*/ 914400 w 1409700"/>
              <a:gd name="connsiteY16" fmla="*/ 285750 h 904875"/>
              <a:gd name="connsiteX17" fmla="*/ 1028700 w 1409700"/>
              <a:gd name="connsiteY17" fmla="*/ 190500 h 904875"/>
              <a:gd name="connsiteX18" fmla="*/ 1066800 w 1409700"/>
              <a:gd name="connsiteY18" fmla="*/ 171450 h 904875"/>
              <a:gd name="connsiteX19" fmla="*/ 1162050 w 1409700"/>
              <a:gd name="connsiteY19" fmla="*/ 152400 h 904875"/>
              <a:gd name="connsiteX20" fmla="*/ 1209675 w 1409700"/>
              <a:gd name="connsiteY20" fmla="*/ 142875 h 904875"/>
              <a:gd name="connsiteX21" fmla="*/ 1266825 w 1409700"/>
              <a:gd name="connsiteY21" fmla="*/ 123825 h 904875"/>
              <a:gd name="connsiteX22" fmla="*/ 1304925 w 1409700"/>
              <a:gd name="connsiteY22" fmla="*/ 95250 h 904875"/>
              <a:gd name="connsiteX23" fmla="*/ 1333500 w 1409700"/>
              <a:gd name="connsiteY23" fmla="*/ 76200 h 904875"/>
              <a:gd name="connsiteX24" fmla="*/ 1390650 w 1409700"/>
              <a:gd name="connsiteY24" fmla="*/ 9525 h 904875"/>
              <a:gd name="connsiteX25" fmla="*/ 1409700 w 1409700"/>
              <a:gd name="connsiteY25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09700" h="904875">
                <a:moveTo>
                  <a:pt x="0" y="904875"/>
                </a:moveTo>
                <a:cubicBezTo>
                  <a:pt x="19050" y="898525"/>
                  <a:pt x="40122" y="896468"/>
                  <a:pt x="57150" y="885825"/>
                </a:cubicBezTo>
                <a:cubicBezTo>
                  <a:pt x="66858" y="879758"/>
                  <a:pt x="67406" y="864579"/>
                  <a:pt x="76200" y="857250"/>
                </a:cubicBezTo>
                <a:cubicBezTo>
                  <a:pt x="87108" y="848160"/>
                  <a:pt x="101972" y="845245"/>
                  <a:pt x="114300" y="838200"/>
                </a:cubicBezTo>
                <a:cubicBezTo>
                  <a:pt x="124239" y="832520"/>
                  <a:pt x="133560" y="825804"/>
                  <a:pt x="142875" y="819150"/>
                </a:cubicBezTo>
                <a:cubicBezTo>
                  <a:pt x="155793" y="809923"/>
                  <a:pt x="166776" y="797675"/>
                  <a:pt x="180975" y="790575"/>
                </a:cubicBezTo>
                <a:cubicBezTo>
                  <a:pt x="217892" y="772116"/>
                  <a:pt x="258358" y="761409"/>
                  <a:pt x="295275" y="742950"/>
                </a:cubicBezTo>
                <a:cubicBezTo>
                  <a:pt x="320675" y="730250"/>
                  <a:pt x="345525" y="716384"/>
                  <a:pt x="371475" y="704850"/>
                </a:cubicBezTo>
                <a:cubicBezTo>
                  <a:pt x="402724" y="690962"/>
                  <a:pt x="434975" y="679450"/>
                  <a:pt x="466725" y="666750"/>
                </a:cubicBezTo>
                <a:cubicBezTo>
                  <a:pt x="482600" y="660400"/>
                  <a:pt x="500672" y="657959"/>
                  <a:pt x="514350" y="647700"/>
                </a:cubicBezTo>
                <a:cubicBezTo>
                  <a:pt x="527050" y="638175"/>
                  <a:pt x="540054" y="629042"/>
                  <a:pt x="552450" y="619125"/>
                </a:cubicBezTo>
                <a:cubicBezTo>
                  <a:pt x="587687" y="590935"/>
                  <a:pt x="619679" y="558431"/>
                  <a:pt x="657225" y="533400"/>
                </a:cubicBezTo>
                <a:cubicBezTo>
                  <a:pt x="676275" y="520700"/>
                  <a:pt x="698186" y="511489"/>
                  <a:pt x="714375" y="495300"/>
                </a:cubicBezTo>
                <a:cubicBezTo>
                  <a:pt x="730250" y="479425"/>
                  <a:pt x="744279" y="461458"/>
                  <a:pt x="762000" y="447675"/>
                </a:cubicBezTo>
                <a:cubicBezTo>
                  <a:pt x="840525" y="386600"/>
                  <a:pt x="762805" y="500577"/>
                  <a:pt x="866775" y="361950"/>
                </a:cubicBezTo>
                <a:cubicBezTo>
                  <a:pt x="876300" y="349250"/>
                  <a:pt x="886936" y="337312"/>
                  <a:pt x="895350" y="323850"/>
                </a:cubicBezTo>
                <a:cubicBezTo>
                  <a:pt x="902875" y="311809"/>
                  <a:pt x="905530" y="296838"/>
                  <a:pt x="914400" y="285750"/>
                </a:cubicBezTo>
                <a:cubicBezTo>
                  <a:pt x="942487" y="250641"/>
                  <a:pt x="987591" y="211055"/>
                  <a:pt x="1028700" y="190500"/>
                </a:cubicBezTo>
                <a:cubicBezTo>
                  <a:pt x="1041400" y="184150"/>
                  <a:pt x="1053147" y="175351"/>
                  <a:pt x="1066800" y="171450"/>
                </a:cubicBezTo>
                <a:cubicBezTo>
                  <a:pt x="1097933" y="162555"/>
                  <a:pt x="1130300" y="158750"/>
                  <a:pt x="1162050" y="152400"/>
                </a:cubicBezTo>
                <a:cubicBezTo>
                  <a:pt x="1177925" y="149225"/>
                  <a:pt x="1194316" y="147995"/>
                  <a:pt x="1209675" y="142875"/>
                </a:cubicBezTo>
                <a:lnTo>
                  <a:pt x="1266825" y="123825"/>
                </a:lnTo>
                <a:cubicBezTo>
                  <a:pt x="1279525" y="114300"/>
                  <a:pt x="1292007" y="104477"/>
                  <a:pt x="1304925" y="95250"/>
                </a:cubicBezTo>
                <a:cubicBezTo>
                  <a:pt x="1314240" y="88596"/>
                  <a:pt x="1324706" y="83529"/>
                  <a:pt x="1333500" y="76200"/>
                </a:cubicBezTo>
                <a:cubicBezTo>
                  <a:pt x="1395709" y="24359"/>
                  <a:pt x="1327583" y="72592"/>
                  <a:pt x="1390650" y="9525"/>
                </a:cubicBezTo>
                <a:cubicBezTo>
                  <a:pt x="1395670" y="4505"/>
                  <a:pt x="1403350" y="3175"/>
                  <a:pt x="1409700" y="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22B384C-ACBD-4874-AFE2-485873548E99}"/>
              </a:ext>
            </a:extLst>
          </p:cNvPr>
          <p:cNvSpPr txBox="1"/>
          <p:nvPr/>
        </p:nvSpPr>
        <p:spPr>
          <a:xfrm>
            <a:off x="8714969" y="1202710"/>
            <a:ext cx="265822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Vi skal differensiere oss mot våre konkurrenter ved å tilby de beste kundeopplevelser for de riktige kundene.</a:t>
            </a:r>
          </a:p>
          <a:p>
            <a:pPr marL="171450" indent="-171450">
              <a:buFontTx/>
              <a:buChar char="-"/>
            </a:pPr>
            <a:endParaRPr lang="nb-NO" sz="1100" b="1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F836CA0-0580-4A25-B692-DDDC346AA026}"/>
              </a:ext>
            </a:extLst>
          </p:cNvPr>
          <p:cNvSpPr txBox="1"/>
          <p:nvPr/>
        </p:nvSpPr>
        <p:spPr>
          <a:xfrm>
            <a:off x="348288" y="1417244"/>
            <a:ext cx="316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Vi skal være bevisste og jobbe for å videreutvikle og forsterke bankens omdømme mot bankens interessenter. 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199957C7-6B0E-46E4-8F83-CFFAFCDFBB34}"/>
              </a:ext>
            </a:extLst>
          </p:cNvPr>
          <p:cNvSpPr txBox="1"/>
          <p:nvPr/>
        </p:nvSpPr>
        <p:spPr>
          <a:xfrm>
            <a:off x="374906" y="3827463"/>
            <a:ext cx="24548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Vi forplikter oss til å bidra til en bedre og mer bærekraftig framtid for våre ansatte, våre kunder og våre omgivelser.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346F30E-EF48-43CD-928E-06F356C44D1A}"/>
              </a:ext>
            </a:extLst>
          </p:cNvPr>
          <p:cNvSpPr txBox="1"/>
          <p:nvPr/>
        </p:nvSpPr>
        <p:spPr>
          <a:xfrm>
            <a:off x="3977614" y="427344"/>
            <a:ext cx="3339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Vi skal ha, ivareta og være relevante for de mest engasjerte, kompetente og prestasjonsorienterte lagspillerne.</a:t>
            </a:r>
          </a:p>
          <a:p>
            <a:pPr marL="171450" indent="-171450">
              <a:buFontTx/>
              <a:buChar char="-"/>
            </a:pPr>
            <a:endParaRPr lang="nb-NO" sz="1100" b="1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B2CA575E-6C4B-46C1-BC24-9065C004172E}"/>
              </a:ext>
            </a:extLst>
          </p:cNvPr>
          <p:cNvSpPr txBox="1"/>
          <p:nvPr/>
        </p:nvSpPr>
        <p:spPr>
          <a:xfrm>
            <a:off x="8803689" y="3866471"/>
            <a:ext cx="31752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Vi skal sikre verdiskapning i eksisterende og nye partnerskap og sørge for teknologiutvikling som gjør oss attraktive for kundene og som gir effektiv intern drift</a:t>
            </a:r>
            <a:r>
              <a:rPr lang="nb-NO" sz="1200" dirty="0"/>
              <a:t>.</a:t>
            </a:r>
            <a:endParaRPr lang="nb-NO" sz="1200" b="1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0F2E60D-8C85-469C-BBF0-701B1BDBEC76}"/>
              </a:ext>
            </a:extLst>
          </p:cNvPr>
          <p:cNvSpPr txBox="1"/>
          <p:nvPr/>
        </p:nvSpPr>
        <p:spPr>
          <a:xfrm>
            <a:off x="3191610" y="5966957"/>
            <a:ext cx="46858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Vi skal vokse mer enn markedet og vi skal balansere vekst mot pris og risiko.</a:t>
            </a:r>
          </a:p>
          <a:p>
            <a:r>
              <a:rPr lang="nb-NO" sz="1500" b="1" dirty="0"/>
              <a:t>Vi forplikter oss til å skape lønnsomhet i det vi gjør.</a:t>
            </a:r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50368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1BFC6B5F-1B11-4EF2-BA81-9881CB0CD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" y="3514095"/>
            <a:ext cx="1755056" cy="13997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AACC1A1-1D41-4903-874F-838C2C5A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/>
              <a:t>Bærekraft i Sandnes Sparebank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730E104-375E-40B0-A6EF-8D25B026F843}"/>
              </a:ext>
            </a:extLst>
          </p:cNvPr>
          <p:cNvSpPr txBox="1"/>
          <p:nvPr/>
        </p:nvSpPr>
        <p:spPr>
          <a:xfrm>
            <a:off x="450396" y="4044787"/>
            <a:ext cx="112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2020</a:t>
            </a:r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0193FE74-EF8C-4B15-A445-BB1A88BD6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6" y="5073320"/>
            <a:ext cx="1755045" cy="139973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B07EE235-43FF-4E73-869E-6A8EFABCA372}"/>
              </a:ext>
            </a:extLst>
          </p:cNvPr>
          <p:cNvSpPr txBox="1"/>
          <p:nvPr/>
        </p:nvSpPr>
        <p:spPr>
          <a:xfrm>
            <a:off x="457424" y="5534985"/>
            <a:ext cx="112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2021</a:t>
            </a: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48C9ADEB-C918-45E4-8F92-ED870B0556A3}"/>
              </a:ext>
            </a:extLst>
          </p:cNvPr>
          <p:cNvCxnSpPr/>
          <p:nvPr/>
        </p:nvCxnSpPr>
        <p:spPr>
          <a:xfrm>
            <a:off x="9640516" y="520968"/>
            <a:ext cx="0" cy="6154615"/>
          </a:xfrm>
          <a:prstGeom prst="line">
            <a:avLst/>
          </a:prstGeom>
          <a:ln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1A8CC735-B43F-40D6-AD50-9442DDCC2634}"/>
              </a:ext>
            </a:extLst>
          </p:cNvPr>
          <p:cNvSpPr/>
          <p:nvPr/>
        </p:nvSpPr>
        <p:spPr>
          <a:xfrm>
            <a:off x="2609099" y="3419947"/>
            <a:ext cx="1983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b="1" dirty="0"/>
              <a:t>Privatmarked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D09822B-48E9-428C-8F63-154095DB4C97}"/>
              </a:ext>
            </a:extLst>
          </p:cNvPr>
          <p:cNvSpPr/>
          <p:nvPr/>
        </p:nvSpPr>
        <p:spPr>
          <a:xfrm>
            <a:off x="2584563" y="3812954"/>
            <a:ext cx="2150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Grønt boliglån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Grønt billån 40% andel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Ansvarlig fondssparing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Balansebank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FE2CA48-736A-4075-9F8F-FC99B5628EAD}"/>
              </a:ext>
            </a:extLst>
          </p:cNvPr>
          <p:cNvSpPr/>
          <p:nvPr/>
        </p:nvSpPr>
        <p:spPr>
          <a:xfrm>
            <a:off x="2565010" y="5308798"/>
            <a:ext cx="215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Omstillingslån</a:t>
            </a: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Vekst grønne utlån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Kompetanseheving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0C60B29-9D96-41BE-9341-E6334643626F}"/>
              </a:ext>
            </a:extLst>
          </p:cNvPr>
          <p:cNvSpPr/>
          <p:nvPr/>
        </p:nvSpPr>
        <p:spPr>
          <a:xfrm>
            <a:off x="7044204" y="3415275"/>
            <a:ext cx="2453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b="1" dirty="0"/>
              <a:t>I banken</a:t>
            </a:r>
          </a:p>
          <a:p>
            <a:endParaRPr lang="nb-NO" sz="1400" dirty="0">
              <a:solidFill>
                <a:srgbClr val="FF0000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B8CEA0F-4778-453A-9C22-B068F8C35793}"/>
              </a:ext>
            </a:extLst>
          </p:cNvPr>
          <p:cNvSpPr/>
          <p:nvPr/>
        </p:nvSpPr>
        <p:spPr>
          <a:xfrm>
            <a:off x="7221646" y="3745963"/>
            <a:ext cx="2453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Klimanøytral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Reduksjonsmål oppnådd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Elbil og elsykkel-leasing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Attestert rapportering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B3C143B-CC4C-4C8E-8028-5621996BBD78}"/>
              </a:ext>
            </a:extLst>
          </p:cNvPr>
          <p:cNvSpPr/>
          <p:nvPr/>
        </p:nvSpPr>
        <p:spPr>
          <a:xfrm>
            <a:off x="7152342" y="5301950"/>
            <a:ext cx="2453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Ambisiøse reduksjonsmål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Oppfølging av leverandører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FF0000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CC76AB1-88DE-4099-80A9-C26DF8D2E6A4}"/>
              </a:ext>
            </a:extLst>
          </p:cNvPr>
          <p:cNvSpPr/>
          <p:nvPr/>
        </p:nvSpPr>
        <p:spPr>
          <a:xfrm>
            <a:off x="9764198" y="3748102"/>
            <a:ext cx="2276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Innfridd mål – grønne gavefondsformål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Gule julegaver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FE607CE8-6485-43EA-9095-E94088E6C1E6}"/>
              </a:ext>
            </a:extLst>
          </p:cNvPr>
          <p:cNvSpPr/>
          <p:nvPr/>
        </p:nvSpPr>
        <p:spPr>
          <a:xfrm>
            <a:off x="9714764" y="5283371"/>
            <a:ext cx="21610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Øremerke 10 % til grønne formål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Bærekraftslekene</a:t>
            </a:r>
            <a:r>
              <a:rPr lang="nb-NO" sz="1400" dirty="0"/>
              <a:t> </a:t>
            </a:r>
          </a:p>
          <a:p>
            <a:endParaRPr lang="nb-NO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FF0000"/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8B10D58-B534-4E26-A257-367DD74794DA}"/>
              </a:ext>
            </a:extLst>
          </p:cNvPr>
          <p:cNvSpPr/>
          <p:nvPr/>
        </p:nvSpPr>
        <p:spPr>
          <a:xfrm>
            <a:off x="9872858" y="3409548"/>
            <a:ext cx="2276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/>
              <a:t>Samfunnsansvar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3EDE327-DE81-4C72-A173-CFFC89E5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-260288" y="4010560"/>
            <a:ext cx="5478830" cy="11493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B3917C3-1B21-4A68-9262-896DE7A7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19241" y="3696381"/>
            <a:ext cx="6154619" cy="108508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A3FE6873-EDDC-44C9-A7DE-8D7AB98E0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4390881" y="3764542"/>
            <a:ext cx="5478830" cy="114930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0A95A4B9-1FEB-4591-A3FE-8DBAE4F48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485049" y="3652121"/>
            <a:ext cx="6300673" cy="11108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DE6AD87-9E8A-47AD-86CB-5947C7FD8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503000" y="3328128"/>
            <a:ext cx="7010400" cy="10850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3969635-1BEA-4052-9DF5-77594A105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677" y="833373"/>
            <a:ext cx="1295070" cy="252262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B338BD38-7680-40BA-BBD6-D148E31A2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071" y="1683630"/>
            <a:ext cx="1930494" cy="1461402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D5E37E4A-CF1E-4436-B1D2-89BEDB4AC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4759">
            <a:off x="7731335" y="1334107"/>
            <a:ext cx="486158" cy="463720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E7C4ED0C-385A-4029-A8CD-F8B952EC3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5036" y="873891"/>
            <a:ext cx="1617098" cy="2198243"/>
          </a:xfrm>
          <a:prstGeom prst="rect">
            <a:avLst/>
          </a:prstGeom>
        </p:spPr>
      </p:pic>
      <p:pic>
        <p:nvPicPr>
          <p:cNvPr id="12" name="Bilde 11" descr="Et bilde som inneholder tekst, blad, plante&#10;&#10;Automatisk generert beskrivelse">
            <a:extLst>
              <a:ext uri="{FF2B5EF4-FFF2-40B4-BE49-F238E27FC236}">
                <a16:creationId xmlns:a16="http://schemas.microsoft.com/office/drawing/2014/main" id="{4AF74B2E-70D3-486A-AFE4-3B716CF108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213" y="1704321"/>
            <a:ext cx="2161067" cy="144071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EDDE759-D6E2-423F-B364-0D6BF31090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8162" y="2737792"/>
            <a:ext cx="419100" cy="5334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A84EA5C7-4E79-44DD-8E2B-340F529263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7875" y="3072134"/>
            <a:ext cx="476250" cy="3353725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8B8ED5C5-2DA7-44DD-AA24-7F8CDC76283D}"/>
              </a:ext>
            </a:extLst>
          </p:cNvPr>
          <p:cNvSpPr/>
          <p:nvPr/>
        </p:nvSpPr>
        <p:spPr>
          <a:xfrm>
            <a:off x="5041168" y="3406476"/>
            <a:ext cx="2053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/>
              <a:t>Bedriftsmarked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5BFE7565-B6F6-4E0E-A4D5-3534CDAEAEB5}"/>
              </a:ext>
            </a:extLst>
          </p:cNvPr>
          <p:cNvSpPr/>
          <p:nvPr/>
        </p:nvSpPr>
        <p:spPr>
          <a:xfrm>
            <a:off x="4853754" y="3802800"/>
            <a:ext cx="2053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Grønt </a:t>
            </a:r>
            <a:r>
              <a:rPr lang="nb-NO" sz="1400" dirty="0" err="1"/>
              <a:t>landbrukslån</a:t>
            </a: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ESG-risiko i kreditt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Bistand – Covid-19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C012838-0F6B-4964-93C3-63FC200F92D7}"/>
              </a:ext>
            </a:extLst>
          </p:cNvPr>
          <p:cNvSpPr/>
          <p:nvPr/>
        </p:nvSpPr>
        <p:spPr>
          <a:xfrm>
            <a:off x="4754966" y="5300776"/>
            <a:ext cx="2453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Systemstøtte</a:t>
            </a: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Energimerke Næringsbygg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Kompetanseheving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499227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E06A1B4-C6D8-41FB-B3DA-EEE4631EBEA5}"/>
              </a:ext>
            </a:extLst>
          </p:cNvPr>
          <p:cNvSpPr txBox="1">
            <a:spLocks/>
          </p:cNvSpPr>
          <p:nvPr/>
        </p:nvSpPr>
        <p:spPr>
          <a:xfrm>
            <a:off x="423986" y="152399"/>
            <a:ext cx="10405940" cy="396876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Personmarked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 er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på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plass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 Sola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ika Bold" pitchFamily="50" charset="0"/>
              <a:ea typeface="+mj-ea"/>
              <a:cs typeface="+mj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EACDFFF-4FB6-4C3A-A310-8F9D1AA4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2" y="811161"/>
            <a:ext cx="5549019" cy="5894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7F0D0AD-BFD4-4586-BE5E-79BCE5E0C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66" y="2279374"/>
            <a:ext cx="5466399" cy="343790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DAE92A0-6CB7-4FD7-9D75-EBBD48072801}"/>
              </a:ext>
            </a:extLst>
          </p:cNvPr>
          <p:cNvSpPr txBox="1"/>
          <p:nvPr/>
        </p:nvSpPr>
        <p:spPr>
          <a:xfrm>
            <a:off x="6400766" y="1471003"/>
            <a:ext cx="5549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n-ea"/>
                <a:cs typeface="+mn-cs"/>
              </a:rPr>
              <a:t>Markedsføring fra uke 12 i 2021</a:t>
            </a:r>
          </a:p>
        </p:txBody>
      </p:sp>
    </p:spTree>
    <p:extLst>
      <p:ext uri="{BB962C8B-B14F-4D97-AF65-F5344CB8AC3E}">
        <p14:creationId xmlns:p14="http://schemas.microsoft.com/office/powerpoint/2010/main" val="600876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A9D6FFD-D4D2-426A-AAD6-66EE92565E3F}"/>
              </a:ext>
            </a:extLst>
          </p:cNvPr>
          <p:cNvSpPr txBox="1">
            <a:spLocks/>
          </p:cNvSpPr>
          <p:nvPr/>
        </p:nvSpPr>
        <p:spPr>
          <a:xfrm>
            <a:off x="423986" y="152399"/>
            <a:ext cx="10405940" cy="396876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Eika Bold" pitchFamily="50" charset="0"/>
              </a:rPr>
              <a:t>Balansebank</a:t>
            </a:r>
            <a:r>
              <a:rPr lang="en-US" sz="3200" dirty="0">
                <a:latin typeface="Eika Bold" pitchFamily="50" charset="0"/>
              </a:rPr>
              <a:t> </a:t>
            </a:r>
            <a:r>
              <a:rPr lang="en-US" sz="3200" dirty="0" err="1">
                <a:latin typeface="Eika Bold" pitchFamily="50" charset="0"/>
              </a:rPr>
              <a:t>mer</a:t>
            </a:r>
            <a:r>
              <a:rPr lang="en-US" sz="3200" dirty="0">
                <a:latin typeface="Eika Bold" pitchFamily="50" charset="0"/>
              </a:rPr>
              <a:t> </a:t>
            </a:r>
            <a:r>
              <a:rPr lang="en-US" sz="3200" dirty="0" err="1">
                <a:latin typeface="Eika Bold" pitchFamily="50" charset="0"/>
              </a:rPr>
              <a:t>synlig</a:t>
            </a:r>
            <a:endParaRPr lang="en-US" sz="2800" dirty="0">
              <a:latin typeface="Eika Bold" pitchFamily="50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ABE3C24-2E6C-45AA-9792-B10482BA3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8" y="3137253"/>
            <a:ext cx="6350308" cy="36395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BAE447B-C602-4C16-8D71-B380D4FA3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2079978"/>
            <a:ext cx="5181600" cy="105727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75A298C-B4F7-4B79-8B2B-E6F902D70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008" y="99555"/>
            <a:ext cx="6197299" cy="3080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388DDF8-FF64-454F-BA3F-644114BE10C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040511" y="3344050"/>
            <a:ext cx="5048250" cy="341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914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DF24A0C-52F7-4107-8CB0-CBD1A7537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1" y="762000"/>
            <a:ext cx="10382250" cy="32766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F5AE494F-1F74-446D-A832-E9C346B42C40}"/>
              </a:ext>
            </a:extLst>
          </p:cNvPr>
          <p:cNvSpPr txBox="1">
            <a:spLocks/>
          </p:cNvSpPr>
          <p:nvPr/>
        </p:nvSpPr>
        <p:spPr>
          <a:xfrm>
            <a:off x="423986" y="152399"/>
            <a:ext cx="10405940" cy="396876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Eika Bold" pitchFamily="50" charset="0"/>
              </a:rPr>
              <a:t>Økt</a:t>
            </a:r>
            <a:r>
              <a:rPr lang="en-US" sz="3200" dirty="0">
                <a:latin typeface="Eika Bold" pitchFamily="50" charset="0"/>
              </a:rPr>
              <a:t> </a:t>
            </a:r>
            <a:r>
              <a:rPr lang="en-US" sz="3200" dirty="0" err="1">
                <a:latin typeface="Eika Bold" pitchFamily="50" charset="0"/>
              </a:rPr>
              <a:t>fokus</a:t>
            </a:r>
            <a:r>
              <a:rPr lang="en-US" sz="3200" dirty="0">
                <a:latin typeface="Eika Bold" pitchFamily="50" charset="0"/>
              </a:rPr>
              <a:t> </a:t>
            </a:r>
            <a:r>
              <a:rPr lang="en-US" sz="3200" dirty="0" err="1">
                <a:latin typeface="Eika Bold" pitchFamily="50" charset="0"/>
              </a:rPr>
              <a:t>på</a:t>
            </a:r>
            <a:r>
              <a:rPr lang="en-US" sz="3200" dirty="0">
                <a:latin typeface="Eika Bold" pitchFamily="50" charset="0"/>
              </a:rPr>
              <a:t> nye </a:t>
            </a:r>
            <a:r>
              <a:rPr lang="en-US" sz="3200" dirty="0" err="1">
                <a:latin typeface="Eika Bold" pitchFamily="50" charset="0"/>
              </a:rPr>
              <a:t>bedriftskunder</a:t>
            </a:r>
            <a:endParaRPr lang="en-US" sz="2800" dirty="0">
              <a:latin typeface="Eika Bold" pitchFamily="50" charset="0"/>
            </a:endParaRPr>
          </a:p>
        </p:txBody>
      </p:sp>
      <p:pic>
        <p:nvPicPr>
          <p:cNvPr id="4" name="Bilde 3" descr="Et bilde som inneholder person, mann&#10;&#10;Automatisk generert beskrivelse">
            <a:extLst>
              <a:ext uri="{FF2B5EF4-FFF2-40B4-BE49-F238E27FC236}">
                <a16:creationId xmlns:a16="http://schemas.microsoft.com/office/drawing/2014/main" id="{69F4A29E-125C-453C-B863-666F08739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6" y="2714626"/>
            <a:ext cx="6535196" cy="36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38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5AE494F-1F74-446D-A832-E9C346B42C40}"/>
              </a:ext>
            </a:extLst>
          </p:cNvPr>
          <p:cNvSpPr txBox="1">
            <a:spLocks/>
          </p:cNvSpPr>
          <p:nvPr/>
        </p:nvSpPr>
        <p:spPr>
          <a:xfrm>
            <a:off x="423986" y="152399"/>
            <a:ext cx="10405940" cy="396876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Økt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fokus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på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 nye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bedriftskunder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ika Bold" pitchFamily="50" charset="0"/>
              <a:ea typeface="+mj-ea"/>
              <a:cs typeface="+mj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DCF6AC8-4064-4D14-9A67-989CECB5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86" y="712965"/>
            <a:ext cx="10873052" cy="368169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D803BA3-BD79-423D-BCCA-066E77D4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68" y="4558353"/>
            <a:ext cx="2700622" cy="180600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8FF85DF-0346-4321-B27D-667AE367E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572" y="4558353"/>
            <a:ext cx="2706196" cy="180600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F12B4C9-0408-4C9D-8405-01C11998F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216" y="4558353"/>
            <a:ext cx="2633526" cy="18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17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3CB8525-1F92-41CC-84B0-955FDD1A8CBF}"/>
              </a:ext>
            </a:extLst>
          </p:cNvPr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1" b="5668"/>
          <a:stretch>
            <a:fillRect/>
          </a:stretch>
        </p:blipFill>
        <p:spPr bwMode="auto">
          <a:xfrm>
            <a:off x="337723" y="2040836"/>
            <a:ext cx="3204195" cy="4484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0B0FB6A-657E-41FB-8909-D3C2F55229D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72853" y="2040836"/>
            <a:ext cx="3880885" cy="476723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1B27D39-6204-4CE2-BC13-DFB248E8531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84673" y="384313"/>
            <a:ext cx="4295292" cy="4969566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65D3FE73-FBEA-462A-A175-83273053C50B}"/>
              </a:ext>
            </a:extLst>
          </p:cNvPr>
          <p:cNvSpPr txBox="1">
            <a:spLocks/>
          </p:cNvSpPr>
          <p:nvPr/>
        </p:nvSpPr>
        <p:spPr>
          <a:xfrm>
            <a:off x="423986" y="152399"/>
            <a:ext cx="10405940" cy="396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Gavefondet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ika Bold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1048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451499E-685F-4B5C-A5D2-AE27DCA1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957"/>
            <a:ext cx="10393736" cy="486872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C88DE71F-AD91-4311-B0C6-5166BC2B8DB0}"/>
              </a:ext>
            </a:extLst>
          </p:cNvPr>
          <p:cNvSpPr txBox="1">
            <a:spLocks/>
          </p:cNvSpPr>
          <p:nvPr/>
        </p:nvSpPr>
        <p:spPr>
          <a:xfrm>
            <a:off x="423986" y="152399"/>
            <a:ext cx="10405940" cy="396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j-ea"/>
                <a:cs typeface="+mj-cs"/>
              </a:rPr>
              <a:t>Gavefondet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ika Bold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8441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5516A8A-0098-4329-8864-9B051653A1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72254" y="608964"/>
            <a:ext cx="6562968" cy="3036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2F2E7DF-0B0E-4558-AE75-DFF53931A5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869" y="1775792"/>
            <a:ext cx="7272869" cy="492981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36B76655-D20B-493B-BD97-5AFB60AA90F2}"/>
              </a:ext>
            </a:extLst>
          </p:cNvPr>
          <p:cNvSpPr txBox="1">
            <a:spLocks/>
          </p:cNvSpPr>
          <p:nvPr/>
        </p:nvSpPr>
        <p:spPr>
          <a:xfrm>
            <a:off x="423986" y="152399"/>
            <a:ext cx="10405940" cy="396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Eika Bold" pitchFamily="50" charset="0"/>
              </a:rPr>
              <a:t>Dugnad - korona</a:t>
            </a:r>
            <a:endParaRPr lang="en-US" sz="2800" dirty="0">
              <a:latin typeface="Eika Bold" pitchFamily="50" charset="0"/>
            </a:endParaRPr>
          </a:p>
        </p:txBody>
      </p:sp>
      <p:pic>
        <p:nvPicPr>
          <p:cNvPr id="7" name="Bilde 6" descr="Et bilde som inneholder tekst, blad, plante&#10;&#10;Automatisk generert beskrivelse">
            <a:extLst>
              <a:ext uri="{FF2B5EF4-FFF2-40B4-BE49-F238E27FC236}">
                <a16:creationId xmlns:a16="http://schemas.microsoft.com/office/drawing/2014/main" id="{D1103F3F-E346-4BDD-9208-73B62CFF0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50" y="1176026"/>
            <a:ext cx="3704741" cy="246982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0F4F224-A6F2-4220-9E7A-7E2A5D882163}"/>
              </a:ext>
            </a:extLst>
          </p:cNvPr>
          <p:cNvSpPr/>
          <p:nvPr/>
        </p:nvSpPr>
        <p:spPr>
          <a:xfrm>
            <a:off x="3750365" y="3881125"/>
            <a:ext cx="4240696" cy="144624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27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ssholder for tekst 17"/>
          <p:cNvSpPr txBox="1">
            <a:spLocks/>
          </p:cNvSpPr>
          <p:nvPr/>
        </p:nvSpPr>
        <p:spPr>
          <a:xfrm>
            <a:off x="6306208" y="2367838"/>
            <a:ext cx="6004034" cy="3547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Resultat etter skatt MNOK 261 (277)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Egenkapitalavkastning etter skatt på 9,0 % (9,6 %)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Fortjeneste pr EK-bevis (EPS) på 7,9 kroner (7,9)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Utlånsvekst på 4,9 % (2,5 %)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Netto rentemargin på 1,64 % (1,72 %)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Utbytte Eika MNOK 41,7, økning i forsikringsportefølje på 19 %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Moderate tap 25 MNOK (13) og god kredittkvalitet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God kostnadskontroll (-0,2 %)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Solid bank med 17,8 % CET1 (inkl. resultat 2020)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Styret planlegger å utbetale et utbytte til eiere, kundeutbytte og gavefond for regnskapsåret 2020 innenfor vedtatt utbyttepolicy (50%-75%) i fjerdekvartal 2021 hvis forholdene tillater det</a:t>
            </a:r>
            <a:endParaRPr lang="nb-NO" sz="1400" dirty="0">
              <a:solidFill>
                <a:srgbClr val="FF0000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/>
              <a:t>Godt resultat og sterk vekst i et utfordrende år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Vi jobber kontinuerlig for å skape gode kundeopplevelser - det gir resultater over tid</a:t>
            </a:r>
            <a:endParaRPr lang="en-US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2"/>
          </p:nvPr>
        </p:nvSpPr>
        <p:spPr>
          <a:xfrm>
            <a:off x="423986" y="6595266"/>
            <a:ext cx="11344031" cy="233362"/>
          </a:xfrm>
        </p:spPr>
        <p:txBody>
          <a:bodyPr/>
          <a:lstStyle/>
          <a:p>
            <a:r>
              <a:rPr lang="nb-NO" sz="800" dirty="0"/>
              <a:t>ROE 2018 justert for engangseffekter relatert til Vipps-fusjonen, 8,1% </a:t>
            </a:r>
          </a:p>
          <a:p>
            <a:endParaRPr lang="nb-NO" dirty="0"/>
          </a:p>
        </p:txBody>
      </p:sp>
      <p:grpSp>
        <p:nvGrpSpPr>
          <p:cNvPr id="14" name="Gruppe 13"/>
          <p:cNvGrpSpPr/>
          <p:nvPr/>
        </p:nvGrpSpPr>
        <p:grpSpPr>
          <a:xfrm>
            <a:off x="6383339" y="1672764"/>
            <a:ext cx="5444426" cy="487117"/>
            <a:chOff x="273050" y="1757608"/>
            <a:chExt cx="4319588" cy="487117"/>
          </a:xfrm>
        </p:grpSpPr>
        <p:cxnSp>
          <p:nvCxnSpPr>
            <p:cNvPr id="15" name="Rett linje 14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/>
            <p:cNvSpPr txBox="1"/>
            <p:nvPr/>
          </p:nvSpPr>
          <p:spPr>
            <a:xfrm>
              <a:off x="273050" y="175760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nb-NO" sz="1400" dirty="0">
                  <a:latin typeface="Eika Bold" pitchFamily="50" charset="0"/>
                </a:rPr>
                <a:t>Oppsummering 2020</a:t>
              </a:r>
            </a:p>
          </p:txBody>
        </p:sp>
      </p:grpSp>
      <p:cxnSp>
        <p:nvCxnSpPr>
          <p:cNvPr id="38" name="Rett linje 37"/>
          <p:cNvCxnSpPr/>
          <p:nvPr/>
        </p:nvCxnSpPr>
        <p:spPr>
          <a:xfrm>
            <a:off x="423986" y="1688394"/>
            <a:ext cx="5419975" cy="234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>
            <a:off x="423986" y="2159881"/>
            <a:ext cx="5384677" cy="86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/>
          <p:cNvSpPr txBox="1"/>
          <p:nvPr/>
        </p:nvSpPr>
        <p:spPr>
          <a:xfrm>
            <a:off x="423987" y="1711842"/>
            <a:ext cx="5384676" cy="4683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b-NO" sz="1400" dirty="0">
                <a:solidFill>
                  <a:prstClr val="black"/>
                </a:solidFill>
                <a:latin typeface="Eika Bold" pitchFamily="50" charset="0"/>
              </a:rPr>
              <a:t>Resultat og egenkapitalavkastning</a:t>
            </a:r>
          </a:p>
        </p:txBody>
      </p:sp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706044D4-AF99-4F20-8E2D-7656690B6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676635"/>
              </p:ext>
            </p:extLst>
          </p:nvPr>
        </p:nvGraphicFramePr>
        <p:xfrm>
          <a:off x="423986" y="2434317"/>
          <a:ext cx="5341777" cy="3547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4" imgW="5524405" imgH="3591020" progId="Excel.Sheet.12">
                  <p:link updateAutomatic="1"/>
                </p:oleObj>
              </mc:Choice>
              <mc:Fallback>
                <p:oleObj name="Worksheet" r:id="rId4" imgW="5524405" imgH="3591020" progId="Excel.Sheet.12">
                  <p:link updateAutomatic="1"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706044D4-AF99-4F20-8E2D-7656690B67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986" y="2434317"/>
                        <a:ext cx="5341777" cy="3547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558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3">
            <a:extLst>
              <a:ext uri="{FF2B5EF4-FFF2-40B4-BE49-F238E27FC236}">
                <a16:creationId xmlns:a16="http://schemas.microsoft.com/office/drawing/2014/main" id="{B731093B-FFCE-41D3-ADE8-F67C46AE0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505642" cy="263735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AB4DE5B-35BA-41A8-9EEC-3DE87FD7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Kompetanse, engasjement, lagspill</a:t>
            </a:r>
          </a:p>
        </p:txBody>
      </p:sp>
      <p:pic>
        <p:nvPicPr>
          <p:cNvPr id="5" name="Bilde 4" descr="Et bilde som inneholder person, kvinne, holder, mann&#10;&#10;Automatisk generert beskrivelse">
            <a:extLst>
              <a:ext uri="{FF2B5EF4-FFF2-40B4-BE49-F238E27FC236}">
                <a16:creationId xmlns:a16="http://schemas.microsoft.com/office/drawing/2014/main" id="{325CCB42-7B05-4671-9EE1-8C436EAB2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42" y="1690688"/>
            <a:ext cx="3956571" cy="263735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7A86894-9E12-47E1-BD93-6C8BA9BAE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413" y="1690687"/>
            <a:ext cx="2802736" cy="263735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B1D4ECE-9CD2-4C04-97BF-D3749D0F4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286250"/>
            <a:ext cx="2647950" cy="257175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63DDCA8-FF2F-41AE-AC36-C104F7AA3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696" y="4280655"/>
            <a:ext cx="1966146" cy="257734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FAD1ABC-A34E-4708-AD1F-862055150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769" y="4308501"/>
            <a:ext cx="2163720" cy="254949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757BCA6-162F-4115-B0DA-811C069915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09" t="10861" r="109" b="8434"/>
          <a:stretch/>
        </p:blipFill>
        <p:spPr>
          <a:xfrm>
            <a:off x="7513488" y="4308500"/>
            <a:ext cx="2379543" cy="254949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5341E50-FFB6-468F-A353-4906AFAF21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3031" y="4324342"/>
            <a:ext cx="2210118" cy="25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2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CCF1C5F-A91D-4E75-93BD-350655E8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865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2EC9DFE-6DF8-4CD6-A08C-F87442D17012}"/>
              </a:ext>
            </a:extLst>
          </p:cNvPr>
          <p:cNvSpPr txBox="1"/>
          <p:nvPr/>
        </p:nvSpPr>
        <p:spPr>
          <a:xfrm>
            <a:off x="229350" y="2210621"/>
            <a:ext cx="12207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0" dirty="0">
                <a:solidFill>
                  <a:prstClr val="black"/>
                </a:solidFill>
                <a:latin typeface="Eika Bold" pitchFamily="50" charset="0"/>
              </a:rPr>
              <a:t>Spørsmål?</a:t>
            </a:r>
            <a:endParaRPr kumimoji="0" lang="nb-N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ika Bold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3000" dirty="0">
              <a:solidFill>
                <a:prstClr val="black"/>
              </a:solidFill>
              <a:latin typeface="Eik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2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/>
          <p:cNvGrpSpPr/>
          <p:nvPr/>
        </p:nvGrpSpPr>
        <p:grpSpPr>
          <a:xfrm>
            <a:off x="912812" y="1696617"/>
            <a:ext cx="4319588" cy="471487"/>
            <a:chOff x="273050" y="1773238"/>
            <a:chExt cx="4319588" cy="471487"/>
          </a:xfrm>
        </p:grpSpPr>
        <p:cxnSp>
          <p:nvCxnSpPr>
            <p:cNvPr id="18" name="Rett linje 17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Sylinder 19"/>
            <p:cNvSpPr txBox="1"/>
            <p:nvPr/>
          </p:nvSpPr>
          <p:spPr>
            <a:xfrm>
              <a:off x="273050" y="177323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 algn="ctr">
                <a:defRPr/>
              </a:pPr>
              <a:r>
                <a:rPr lang="nb-NO" sz="1200" dirty="0">
                  <a:solidFill>
                    <a:prstClr val="black"/>
                  </a:solidFill>
                  <a:latin typeface="Eika Bold" pitchFamily="50" charset="0"/>
                </a:rPr>
                <a:t>Netto rentemargin, årlig</a:t>
              </a:r>
            </a:p>
          </p:txBody>
        </p:sp>
      </p:grpSp>
      <p:grpSp>
        <p:nvGrpSpPr>
          <p:cNvPr id="21" name="Gruppe 20"/>
          <p:cNvGrpSpPr/>
          <p:nvPr/>
        </p:nvGrpSpPr>
        <p:grpSpPr>
          <a:xfrm>
            <a:off x="6965951" y="1696617"/>
            <a:ext cx="4287837" cy="471487"/>
            <a:chOff x="273050" y="1773238"/>
            <a:chExt cx="4319588" cy="471487"/>
          </a:xfrm>
        </p:grpSpPr>
        <p:cxnSp>
          <p:nvCxnSpPr>
            <p:cNvPr id="24" name="Rett linje 23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24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Eika Bold" pitchFamily="50" charset="0"/>
              </a:rPr>
              <a:t>Netto</a:t>
            </a:r>
            <a:r>
              <a:rPr lang="en-US" sz="3200" dirty="0">
                <a:latin typeface="Eika Bold" pitchFamily="50" charset="0"/>
              </a:rPr>
              <a:t> </a:t>
            </a:r>
            <a:r>
              <a:rPr lang="en-US" sz="3200" dirty="0" err="1">
                <a:latin typeface="Eika Bold" pitchFamily="50" charset="0"/>
              </a:rPr>
              <a:t>rentemargin</a:t>
            </a:r>
            <a:endParaRPr lang="en-US" sz="3200" dirty="0">
              <a:latin typeface="Eika Bold" pitchFamily="50" charset="0"/>
            </a:endParaRP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3985" y="731468"/>
            <a:ext cx="10405941" cy="288000"/>
          </a:xfrm>
        </p:spPr>
        <p:txBody>
          <a:bodyPr/>
          <a:lstStyle/>
          <a:p>
            <a:r>
              <a:rPr lang="en-US" dirty="0"/>
              <a:t>Solid </a:t>
            </a:r>
            <a:r>
              <a:rPr lang="en-US" dirty="0" err="1"/>
              <a:t>rentemargin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tross</a:t>
            </a:r>
            <a:r>
              <a:rPr lang="en-US" dirty="0"/>
              <a:t> for </a:t>
            </a:r>
            <a:r>
              <a:rPr lang="en-US" dirty="0" err="1"/>
              <a:t>lav</a:t>
            </a:r>
            <a:r>
              <a:rPr lang="en-US" dirty="0"/>
              <a:t> </a:t>
            </a:r>
            <a:r>
              <a:rPr lang="en-US" dirty="0" err="1"/>
              <a:t>styringsrente</a:t>
            </a:r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Rentemarginen faller i siste kvartal. Skyldes i stor grad lavere utlånsmargin som følge av høyere pengemarkedsrenter. </a:t>
            </a:r>
          </a:p>
          <a:p>
            <a:r>
              <a:rPr lang="nb-NO" dirty="0"/>
              <a:t>Renteendring på utlån og innskudd får effekt fra midten av 4. kvartal.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3C07D6D-DA2B-4216-B723-8A6A88F52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586939"/>
              </p:ext>
            </p:extLst>
          </p:nvPr>
        </p:nvGraphicFramePr>
        <p:xfrm>
          <a:off x="871537" y="2326108"/>
          <a:ext cx="4360863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Worksheet" r:id="rId4" imgW="5534120" imgH="3591020" progId="Excel.Sheet.12">
                  <p:link updateAutomatic="1"/>
                </p:oleObj>
              </mc:Choice>
              <mc:Fallback>
                <p:oleObj name="Worksheet" r:id="rId4" imgW="5534120" imgH="3591020" progId="Excel.Sheet.12">
                  <p:link updateAutomatic="1"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F3C07D6D-DA2B-4216-B723-8A6A88F52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537" y="2326108"/>
                        <a:ext cx="4360863" cy="283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kstSylinder 21">
            <a:extLst>
              <a:ext uri="{FF2B5EF4-FFF2-40B4-BE49-F238E27FC236}">
                <a16:creationId xmlns:a16="http://schemas.microsoft.com/office/drawing/2014/main" id="{9DEF90AB-5AFE-4E6B-868D-6104D95913C3}"/>
              </a:ext>
            </a:extLst>
          </p:cNvPr>
          <p:cNvSpPr txBox="1"/>
          <p:nvPr/>
        </p:nvSpPr>
        <p:spPr>
          <a:xfrm>
            <a:off x="6598746" y="1696617"/>
            <a:ext cx="4319588" cy="4683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ctr">
              <a:defRPr/>
            </a:pPr>
            <a:r>
              <a:rPr lang="nb-NO" sz="1200" dirty="0">
                <a:solidFill>
                  <a:prstClr val="black"/>
                </a:solidFill>
                <a:latin typeface="Eika Bold" pitchFamily="50" charset="0"/>
              </a:rPr>
              <a:t>Kommentar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4DE8577-57BC-4787-829D-AA8ACEDA2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8" name="Plassholder for tekst 7">
            <a:extLst>
              <a:ext uri="{FF2B5EF4-FFF2-40B4-BE49-F238E27FC236}">
                <a16:creationId xmlns:a16="http://schemas.microsoft.com/office/drawing/2014/main" id="{67B3F9AD-05A3-4494-BD8E-831FC40811E1}"/>
              </a:ext>
            </a:extLst>
          </p:cNvPr>
          <p:cNvSpPr txBox="1">
            <a:spLocks/>
          </p:cNvSpPr>
          <p:nvPr/>
        </p:nvSpPr>
        <p:spPr>
          <a:xfrm>
            <a:off x="6965950" y="2576486"/>
            <a:ext cx="4605940" cy="14059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sz="1400" dirty="0"/>
              <a:t>Styringsrenten satt ned til null ila våren 2020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Innskuddsmarginen faller som følge av lavt rentenivå 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Utlånsmargin stabil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Rentenetto ned MNOK 6 fra 2019 til 2020</a:t>
            </a:r>
          </a:p>
        </p:txBody>
      </p:sp>
    </p:spTree>
    <p:extLst>
      <p:ext uri="{BB962C8B-B14F-4D97-AF65-F5344CB8AC3E}">
        <p14:creationId xmlns:p14="http://schemas.microsoft.com/office/powerpoint/2010/main" val="23109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368544" y="171506"/>
            <a:ext cx="13560258" cy="576260"/>
          </a:xfrm>
        </p:spPr>
        <p:txBody>
          <a:bodyPr>
            <a:noAutofit/>
          </a:bodyPr>
          <a:lstStyle/>
          <a:p>
            <a:r>
              <a:rPr lang="en-US" sz="3200" dirty="0" err="1"/>
              <a:t>Utlånsvekst</a:t>
            </a:r>
            <a:r>
              <a:rPr lang="en-US" sz="3200" dirty="0"/>
              <a:t> 4,9% </a:t>
            </a:r>
            <a:r>
              <a:rPr lang="en-US" sz="3200" dirty="0" err="1"/>
              <a:t>siste</a:t>
            </a:r>
            <a:r>
              <a:rPr lang="en-US" sz="3200" dirty="0"/>
              <a:t> 12 </a:t>
            </a:r>
            <a:r>
              <a:rPr lang="en-US" sz="3200" dirty="0" err="1"/>
              <a:t>måneder</a:t>
            </a:r>
            <a:endParaRPr lang="en-US" sz="320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988" y="739065"/>
            <a:ext cx="10405941" cy="288000"/>
          </a:xfrm>
        </p:spPr>
        <p:txBody>
          <a:bodyPr/>
          <a:lstStyle/>
          <a:p>
            <a:r>
              <a:rPr lang="en-US" dirty="0" err="1"/>
              <a:t>Fortsetter</a:t>
            </a:r>
            <a:r>
              <a:rPr lang="en-US" dirty="0"/>
              <a:t> å ta </a:t>
            </a:r>
            <a:r>
              <a:rPr lang="en-US" dirty="0" err="1"/>
              <a:t>markedsandeler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privatmarkedet</a:t>
            </a:r>
            <a:endParaRPr lang="en-US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2"/>
          </p:nvPr>
        </p:nvSpPr>
        <p:spPr>
          <a:xfrm>
            <a:off x="368544" y="6632659"/>
            <a:ext cx="11344031" cy="23336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6383338" y="5470959"/>
            <a:ext cx="5649519" cy="975448"/>
          </a:xfrm>
        </p:spPr>
        <p:txBody>
          <a:bodyPr>
            <a:normAutofit/>
          </a:bodyPr>
          <a:lstStyle/>
          <a:p>
            <a:pPr marL="171450" indent="-171450"/>
            <a:r>
              <a:rPr lang="nb-NO" sz="1100" dirty="0"/>
              <a:t>Brutto utlånsvolum for bedriftsmarkedet er ned MNOK 75 (-1,1 %) siste 12 mnd.</a:t>
            </a:r>
          </a:p>
          <a:p>
            <a:pPr marL="171450" indent="-171450"/>
            <a:r>
              <a:rPr lang="nb-NO" sz="1100" dirty="0"/>
              <a:t>Siste kvartal er utlån  til bedriftskunder ned MNOK 214 (-3,0 %) </a:t>
            </a:r>
          </a:p>
          <a:p>
            <a:pPr marL="171450" indent="-171450"/>
            <a:endParaRPr lang="nb-NO" sz="1100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07988" y="5481080"/>
            <a:ext cx="5384677" cy="971675"/>
          </a:xfrm>
        </p:spPr>
        <p:txBody>
          <a:bodyPr>
            <a:normAutofit/>
          </a:bodyPr>
          <a:lstStyle/>
          <a:p>
            <a:pPr marL="176213" indent="-176213"/>
            <a:r>
              <a:rPr lang="nb-NO" sz="1100" dirty="0"/>
              <a:t>Utlån til privatkunder er opp NOK 1,2 mrd. (7,5 %) siste 12 mnd.</a:t>
            </a:r>
          </a:p>
          <a:p>
            <a:pPr marL="176213" indent="-176213"/>
            <a:r>
              <a:rPr lang="nb-NO" sz="1100" dirty="0"/>
              <a:t>Utlånsvekst siste kvartal var MNOK 244 (1,4 %)</a:t>
            </a:r>
          </a:p>
          <a:p>
            <a:pPr marL="176213" indent="-176213"/>
            <a:r>
              <a:rPr lang="nb-NO" sz="1100" dirty="0"/>
              <a:t>12 </a:t>
            </a:r>
            <a:r>
              <a:rPr lang="nb-NO" sz="1100" dirty="0" err="1"/>
              <a:t>mnd</a:t>
            </a:r>
            <a:r>
              <a:rPr lang="nb-NO" sz="1100" dirty="0"/>
              <a:t> kredittvekst i bankens markedsområde er på 3,0 % (tall fra </a:t>
            </a:r>
            <a:r>
              <a:rPr lang="nb-NO" sz="1100" dirty="0" err="1"/>
              <a:t>Early</a:t>
            </a:r>
            <a:r>
              <a:rPr lang="nb-NO" sz="1100" dirty="0"/>
              <a:t> </a:t>
            </a:r>
            <a:r>
              <a:rPr lang="nb-NO" sz="1100" dirty="0" err="1"/>
              <a:t>Warning</a:t>
            </a:r>
            <a:r>
              <a:rPr lang="nb-NO" sz="1100" dirty="0"/>
              <a:t>)</a:t>
            </a:r>
          </a:p>
          <a:p>
            <a:pPr marL="176213" indent="-176213"/>
            <a:r>
              <a:rPr lang="nb-NO" sz="1100" dirty="0"/>
              <a:t>Banken fortsetter å ta markedsandeler i personmarkedet</a:t>
            </a:r>
          </a:p>
          <a:p>
            <a:endParaRPr lang="nb-NO" sz="1100" dirty="0"/>
          </a:p>
          <a:p>
            <a:endParaRPr lang="nb-NO" sz="1100" dirty="0"/>
          </a:p>
        </p:txBody>
      </p:sp>
      <p:grpSp>
        <p:nvGrpSpPr>
          <p:cNvPr id="29" name="Gruppe 28"/>
          <p:cNvGrpSpPr/>
          <p:nvPr/>
        </p:nvGrpSpPr>
        <p:grpSpPr>
          <a:xfrm>
            <a:off x="947738" y="1706142"/>
            <a:ext cx="4319588" cy="471487"/>
            <a:chOff x="273050" y="1773238"/>
            <a:chExt cx="4319588" cy="471487"/>
          </a:xfrm>
        </p:grpSpPr>
        <p:cxnSp>
          <p:nvCxnSpPr>
            <p:cNvPr id="26" name="Rett linje 25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Sylinder 27"/>
            <p:cNvSpPr txBox="1"/>
            <p:nvPr/>
          </p:nvSpPr>
          <p:spPr>
            <a:xfrm>
              <a:off x="273050" y="177323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ika Bold" pitchFamily="50" charset="0"/>
                  <a:ea typeface="+mn-ea"/>
                  <a:cs typeface="+mn-cs"/>
                </a:rPr>
                <a:t>Utlånsvekst </a:t>
              </a:r>
              <a:r>
                <a:rPr lang="nb-NO" sz="1200" dirty="0">
                  <a:solidFill>
                    <a:prstClr val="black"/>
                  </a:solidFill>
                  <a:latin typeface="Eika Bold" pitchFamily="50" charset="0"/>
                </a:rPr>
                <a:t>Konsern </a:t>
              </a: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ika Bold" pitchFamily="50" charset="0"/>
                  <a:ea typeface="+mn-ea"/>
                  <a:cs typeface="+mn-cs"/>
                </a:rPr>
                <a:t> (12 mnd.)</a:t>
              </a:r>
            </a:p>
          </p:txBody>
        </p:sp>
      </p:grpSp>
      <p:grpSp>
        <p:nvGrpSpPr>
          <p:cNvPr id="30" name="Gruppe 29"/>
          <p:cNvGrpSpPr/>
          <p:nvPr/>
        </p:nvGrpSpPr>
        <p:grpSpPr>
          <a:xfrm>
            <a:off x="6819014" y="1700825"/>
            <a:ext cx="4425248" cy="509529"/>
            <a:chOff x="347153" y="1819198"/>
            <a:chExt cx="4245485" cy="468312"/>
          </a:xfrm>
        </p:grpSpPr>
        <p:cxnSp>
          <p:nvCxnSpPr>
            <p:cNvPr id="31" name="Rett linje 30"/>
            <p:cNvCxnSpPr>
              <a:cxnSpLocks/>
            </p:cNvCxnSpPr>
            <p:nvPr/>
          </p:nvCxnSpPr>
          <p:spPr>
            <a:xfrm>
              <a:off x="448522" y="1824083"/>
              <a:ext cx="41441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>
              <a:cxnSpLocks/>
            </p:cNvCxnSpPr>
            <p:nvPr/>
          </p:nvCxnSpPr>
          <p:spPr>
            <a:xfrm>
              <a:off x="448521" y="2244725"/>
              <a:ext cx="4144117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Sylinder 32"/>
            <p:cNvSpPr txBox="1"/>
            <p:nvPr/>
          </p:nvSpPr>
          <p:spPr>
            <a:xfrm>
              <a:off x="347153" y="1819198"/>
              <a:ext cx="4245485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ika Bold" pitchFamily="50" charset="0"/>
                  <a:ea typeface="+mn-ea"/>
                  <a:cs typeface="+mn-cs"/>
                </a:rPr>
                <a:t>Utlånsvekst Divisjonsfordelt (12 mnd.)</a:t>
              </a:r>
            </a:p>
          </p:txBody>
        </p:sp>
      </p:grp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D5518010-FACB-482A-9756-10BE7BEEB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26754"/>
              </p:ext>
            </p:extLst>
          </p:nvPr>
        </p:nvGraphicFramePr>
        <p:xfrm>
          <a:off x="6927850" y="2278063"/>
          <a:ext cx="4311650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Worksheet" r:id="rId4" imgW="5552980" imgH="3591020" progId="Excel.Sheet.12">
                  <p:link updateAutomatic="1"/>
                </p:oleObj>
              </mc:Choice>
              <mc:Fallback>
                <p:oleObj name="Worksheet" r:id="rId4" imgW="5552980" imgH="3591020" progId="Excel.Sheet.12">
                  <p:link updateAutomatic="1"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D5518010-FACB-482A-9756-10BE7BEEB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7850" y="2278063"/>
                        <a:ext cx="4311650" cy="278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EFC180A-EA37-41B0-8707-377EEC329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692214"/>
              </p:ext>
            </p:extLst>
          </p:nvPr>
        </p:nvGraphicFramePr>
        <p:xfrm>
          <a:off x="962025" y="2246313"/>
          <a:ext cx="4321175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Worksheet" r:id="rId6" imgW="5572125" imgH="3591020" progId="Excel.Sheet.12">
                  <p:link updateAutomatic="1"/>
                </p:oleObj>
              </mc:Choice>
              <mc:Fallback>
                <p:oleObj name="Worksheet" r:id="rId6" imgW="5572125" imgH="3591020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0EFC180A-EA37-41B0-8707-377EEC329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2025" y="2246313"/>
                        <a:ext cx="4321175" cy="278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03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Eika Bold" pitchFamily="50" charset="0"/>
              </a:rPr>
              <a:t>Andre </a:t>
            </a:r>
            <a:r>
              <a:rPr lang="en-US" sz="3200" dirty="0" err="1">
                <a:latin typeface="Eika Bold" pitchFamily="50" charset="0"/>
              </a:rPr>
              <a:t>inntekter</a:t>
            </a:r>
            <a:endParaRPr lang="en-US" sz="3200" dirty="0">
              <a:latin typeface="Eika Bold" pitchFamily="50" charset="0"/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423986" y="728663"/>
            <a:ext cx="10405941" cy="288000"/>
          </a:xfrm>
        </p:spPr>
        <p:txBody>
          <a:bodyPr>
            <a:noAutofit/>
          </a:bodyPr>
          <a:lstStyle/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2"/>
          </p:nvPr>
        </p:nvSpPr>
        <p:spPr>
          <a:xfrm>
            <a:off x="391991" y="6582987"/>
            <a:ext cx="11344031" cy="233362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Generelt press på gebyrinntekter</a:t>
            </a:r>
          </a:p>
          <a:p>
            <a:r>
              <a:rPr lang="nb-NO" dirty="0"/>
              <a:t>Volumøkning innen sparing og forsikring, men til lavere marginer</a:t>
            </a:r>
          </a:p>
          <a:p>
            <a:r>
              <a:rPr lang="nb-NO" dirty="0"/>
              <a:t>MNOK 29 i Eika utbytte for 2017, utbetalt i Q2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32D50C3-6625-4F08-A8F7-53A7FB7DA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7240" y="2227836"/>
            <a:ext cx="4904057" cy="17214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1400" dirty="0"/>
              <a:t>Stor volatilitet innen finansielle instrumenter i 2020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Utbytte fra Eika var på MNOK 41,3 i 2020 mot 42,5 i 2019.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Forsikringsporteføljen er økt med 19 % i 2020. 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Konsernet har fra og med 3.kvartal 2020 valgt å reklassifisere inntekter fra eiendomsmeglervirksomhet fra øvrige inntekter til provisjonsinntekter</a:t>
            </a:r>
          </a:p>
        </p:txBody>
      </p:sp>
      <p:grpSp>
        <p:nvGrpSpPr>
          <p:cNvPr id="29" name="Gruppe 28"/>
          <p:cNvGrpSpPr/>
          <p:nvPr/>
        </p:nvGrpSpPr>
        <p:grpSpPr>
          <a:xfrm>
            <a:off x="911225" y="1375944"/>
            <a:ext cx="4319588" cy="471487"/>
            <a:chOff x="273050" y="1773238"/>
            <a:chExt cx="4319588" cy="471487"/>
          </a:xfrm>
        </p:grpSpPr>
        <p:cxnSp>
          <p:nvCxnSpPr>
            <p:cNvPr id="26" name="Rett linje 25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Sylinder 27"/>
            <p:cNvSpPr txBox="1"/>
            <p:nvPr/>
          </p:nvSpPr>
          <p:spPr>
            <a:xfrm>
              <a:off x="273050" y="177323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ika Bold" pitchFamily="50" charset="0"/>
                  <a:ea typeface="+mn-ea"/>
                  <a:cs typeface="+mn-cs"/>
                </a:rPr>
                <a:t>Andre inntekter, årlig</a:t>
              </a:r>
            </a:p>
          </p:txBody>
        </p:sp>
      </p:grpSp>
      <p:grpSp>
        <p:nvGrpSpPr>
          <p:cNvPr id="30" name="Gruppe 29"/>
          <p:cNvGrpSpPr/>
          <p:nvPr/>
        </p:nvGrpSpPr>
        <p:grpSpPr>
          <a:xfrm>
            <a:off x="6943725" y="1375944"/>
            <a:ext cx="4319588" cy="471487"/>
            <a:chOff x="273050" y="1773238"/>
            <a:chExt cx="4319588" cy="471487"/>
          </a:xfrm>
        </p:grpSpPr>
        <p:cxnSp>
          <p:nvCxnSpPr>
            <p:cNvPr id="31" name="Rett linje 30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Sylinder 32"/>
            <p:cNvSpPr txBox="1"/>
            <p:nvPr/>
          </p:nvSpPr>
          <p:spPr>
            <a:xfrm>
              <a:off x="273050" y="177323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200" dirty="0">
                  <a:solidFill>
                    <a:prstClr val="black"/>
                  </a:solidFill>
                  <a:latin typeface="Eika Bold" pitchFamily="50" charset="0"/>
                </a:rPr>
                <a:t>Kommentar</a:t>
              </a:r>
              <a:endPara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n-ea"/>
                <a:cs typeface="+mn-cs"/>
              </a:endParaRPr>
            </a:p>
          </p:txBody>
        </p:sp>
      </p:grpSp>
      <p:cxnSp>
        <p:nvCxnSpPr>
          <p:cNvPr id="36" name="Rett linje 35"/>
          <p:cNvCxnSpPr/>
          <p:nvPr/>
        </p:nvCxnSpPr>
        <p:spPr>
          <a:xfrm>
            <a:off x="6096000" y="1704752"/>
            <a:ext cx="0" cy="46769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B442577D-BF38-47A7-8503-9A1CC5A28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79777"/>
              </p:ext>
            </p:extLst>
          </p:nvPr>
        </p:nvGraphicFramePr>
        <p:xfrm>
          <a:off x="714376" y="2326514"/>
          <a:ext cx="4516437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Worksheet" r:id="rId4" imgW="5372100" imgH="3514725" progId="Excel.Sheet.12">
                  <p:link updateAutomatic="1"/>
                </p:oleObj>
              </mc:Choice>
              <mc:Fallback>
                <p:oleObj name="Worksheet" r:id="rId4" imgW="5372100" imgH="3514725" progId="Excel.Sheet.12">
                  <p:link updateAutomatic="1"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B442577D-BF38-47A7-8503-9A1CC5A28C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376" y="2326514"/>
                        <a:ext cx="4516437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1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Kostnadsutvikling</a:t>
            </a:r>
            <a:r>
              <a:rPr lang="en-US" sz="3200" dirty="0"/>
              <a:t>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3986" y="729329"/>
            <a:ext cx="10405941" cy="288000"/>
          </a:xfrm>
        </p:spPr>
        <p:txBody>
          <a:bodyPr/>
          <a:lstStyle/>
          <a:p>
            <a:r>
              <a:rPr lang="nb-NO" dirty="0"/>
              <a:t>God kostnadskontroll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EB069B-FB45-451E-9A26-4E1FBE711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Forventer moderat kostnadsutvikling på ordinær drift i 2021</a:t>
            </a:r>
          </a:p>
          <a:p>
            <a:r>
              <a:rPr lang="nb-NO" dirty="0"/>
              <a:t>Bytte av kjernesystem fra SDC til </a:t>
            </a:r>
            <a:r>
              <a:rPr lang="nb-NO" dirty="0" err="1"/>
              <a:t>TietoEvry</a:t>
            </a:r>
            <a:r>
              <a:rPr lang="nb-NO" dirty="0"/>
              <a:t> medfører investeringer på mellom 50-60 MNOK som kostnadsføres i 2021 og 2022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64EFE94-431F-4BAC-A60D-5F87EC20E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5427849"/>
            <a:ext cx="5400674" cy="738909"/>
          </a:xfrm>
        </p:spPr>
        <p:txBody>
          <a:bodyPr/>
          <a:lstStyle/>
          <a:p>
            <a:r>
              <a:rPr lang="nb-NO" dirty="0"/>
              <a:t>Forberedelser med konvertering av kjernebanksystemer fra SDC til </a:t>
            </a:r>
            <a:r>
              <a:rPr lang="nb-NO" dirty="0" err="1"/>
              <a:t>TietoEvry</a:t>
            </a:r>
            <a:r>
              <a:rPr lang="nb-NO" dirty="0"/>
              <a:t> er belastet med 2,5 millioner kroner i Q4</a:t>
            </a:r>
          </a:p>
        </p:txBody>
      </p:sp>
      <p:grpSp>
        <p:nvGrpSpPr>
          <p:cNvPr id="17" name="Gruppe 16"/>
          <p:cNvGrpSpPr/>
          <p:nvPr/>
        </p:nvGrpSpPr>
        <p:grpSpPr>
          <a:xfrm>
            <a:off x="912812" y="1696613"/>
            <a:ext cx="4319588" cy="471487"/>
            <a:chOff x="273050" y="1773238"/>
            <a:chExt cx="4319588" cy="471487"/>
          </a:xfrm>
        </p:grpSpPr>
        <p:cxnSp>
          <p:nvCxnSpPr>
            <p:cNvPr id="18" name="Rett linje 17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Sylinder 19"/>
            <p:cNvSpPr txBox="1"/>
            <p:nvPr/>
          </p:nvSpPr>
          <p:spPr>
            <a:xfrm>
              <a:off x="273050" y="177323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ika Bold" pitchFamily="50" charset="0"/>
                  <a:ea typeface="+mn-ea"/>
                  <a:cs typeface="+mn-cs"/>
                </a:rPr>
                <a:t>Andre driftskostnader, siste 5 kvartaler</a:t>
              </a:r>
            </a:p>
          </p:txBody>
        </p:sp>
      </p:grpSp>
      <p:grpSp>
        <p:nvGrpSpPr>
          <p:cNvPr id="21" name="Gruppe 20"/>
          <p:cNvGrpSpPr/>
          <p:nvPr/>
        </p:nvGrpSpPr>
        <p:grpSpPr>
          <a:xfrm>
            <a:off x="6965951" y="1696613"/>
            <a:ext cx="4319588" cy="471487"/>
            <a:chOff x="273050" y="1773238"/>
            <a:chExt cx="4319588" cy="471487"/>
          </a:xfrm>
        </p:grpSpPr>
        <p:cxnSp>
          <p:nvCxnSpPr>
            <p:cNvPr id="24" name="Rett linje 23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24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Sylinder 25"/>
            <p:cNvSpPr txBox="1"/>
            <p:nvPr/>
          </p:nvSpPr>
          <p:spPr>
            <a:xfrm>
              <a:off x="273050" y="177323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ika Bold" pitchFamily="50" charset="0"/>
                  <a:ea typeface="+mn-ea"/>
                  <a:cs typeface="+mn-cs"/>
                </a:rPr>
                <a:t>Andre driftskostnader, årlig</a:t>
              </a:r>
            </a:p>
          </p:txBody>
        </p:sp>
      </p:grpSp>
      <p:sp>
        <p:nvSpPr>
          <p:cNvPr id="29" name="TekstSylinder 28"/>
          <p:cNvSpPr txBox="1"/>
          <p:nvPr/>
        </p:nvSpPr>
        <p:spPr>
          <a:xfrm>
            <a:off x="10687049" y="175839"/>
            <a:ext cx="1025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 2019: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0364D14-E9AE-46A7-B90B-453DB83B02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2838" y="2424113"/>
          <a:ext cx="3960812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Worksheet" r:id="rId4" imgW="5534120" imgH="3591020" progId="Excel.Sheet.12">
                  <p:link updateAutomatic="1"/>
                </p:oleObj>
              </mc:Choice>
              <mc:Fallback>
                <p:oleObj name="Worksheet" r:id="rId4" imgW="5534120" imgH="3591020" progId="Excel.Sheet.12">
                  <p:link updateAutomatic="1"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0364D14-E9AE-46A7-B90B-453DB83B0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838" y="2424113"/>
                        <a:ext cx="3960812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BCC855A-FDB0-4228-B04F-B708FDBAC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9463" y="2417763"/>
          <a:ext cx="399097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Worksheet" r:id="rId6" imgW="5534120" imgH="3591020" progId="Excel.Sheet.12">
                  <p:link updateAutomatic="1"/>
                </p:oleObj>
              </mc:Choice>
              <mc:Fallback>
                <p:oleObj name="Worksheet" r:id="rId6" imgW="5534120" imgH="3591020" progId="Excel.Sheet.12">
                  <p:link updateAutomatic="1"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9BCC855A-FDB0-4228-B04F-B708FDBAC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29463" y="2417763"/>
                        <a:ext cx="3990975" cy="28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38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86" y="132449"/>
            <a:ext cx="10405940" cy="378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Eika Bold" pitchFamily="50" charset="0"/>
              </a:rPr>
              <a:t>Tapsutvikling</a:t>
            </a:r>
            <a:r>
              <a:rPr lang="en-US" sz="3200" dirty="0">
                <a:latin typeface="Eika Bold" pitchFamily="50" charset="0"/>
              </a:rPr>
              <a:t> og </a:t>
            </a:r>
            <a:r>
              <a:rPr lang="en-US" sz="3200" dirty="0" err="1">
                <a:latin typeface="Eika Bold" pitchFamily="50" charset="0"/>
              </a:rPr>
              <a:t>netto</a:t>
            </a:r>
            <a:r>
              <a:rPr lang="en-US" sz="3200" dirty="0">
                <a:latin typeface="Eika Bold" pitchFamily="50" charset="0"/>
              </a:rPr>
              <a:t> </a:t>
            </a:r>
            <a:r>
              <a:rPr lang="en-US" sz="3200" dirty="0" err="1">
                <a:latin typeface="Eika Bold" pitchFamily="50" charset="0"/>
              </a:rPr>
              <a:t>misligholdte</a:t>
            </a:r>
            <a:r>
              <a:rPr lang="en-US" sz="3200" dirty="0">
                <a:latin typeface="Eika Bold" pitchFamily="50" charset="0"/>
              </a:rPr>
              <a:t>/</a:t>
            </a:r>
            <a:r>
              <a:rPr lang="en-US" sz="3200" dirty="0" err="1">
                <a:latin typeface="Eika Bold" pitchFamily="50" charset="0"/>
              </a:rPr>
              <a:t>tapsutsatte</a:t>
            </a:r>
            <a:endParaRPr lang="en-US" sz="3200" dirty="0">
              <a:latin typeface="Eika Bold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988" y="741530"/>
            <a:ext cx="10405941" cy="288000"/>
          </a:xfrm>
        </p:spPr>
        <p:txBody>
          <a:bodyPr/>
          <a:lstStyle/>
          <a:p>
            <a:r>
              <a:rPr lang="en-US" dirty="0"/>
              <a:t>Tap for </a:t>
            </a:r>
            <a:r>
              <a:rPr lang="en-US" dirty="0" err="1"/>
              <a:t>året</a:t>
            </a:r>
            <a:r>
              <a:rPr lang="en-US" dirty="0"/>
              <a:t> </a:t>
            </a:r>
            <a:r>
              <a:rPr lang="en-US" dirty="0" err="1"/>
              <a:t>reflekterer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portefølje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et </a:t>
            </a:r>
            <a:r>
              <a:rPr lang="en-US" dirty="0" err="1"/>
              <a:t>usikkert</a:t>
            </a:r>
            <a:r>
              <a:rPr lang="en-US" dirty="0"/>
              <a:t> marked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3986" y="6624638"/>
            <a:ext cx="9139113" cy="233362"/>
          </a:xfrm>
        </p:spPr>
        <p:txBody>
          <a:bodyPr/>
          <a:lstStyle/>
          <a:p>
            <a:endParaRPr lang="en-US" sz="900" dirty="0"/>
          </a:p>
        </p:txBody>
      </p:sp>
      <p:grpSp>
        <p:nvGrpSpPr>
          <p:cNvPr id="17" name="Gruppe 16"/>
          <p:cNvGrpSpPr/>
          <p:nvPr/>
        </p:nvGrpSpPr>
        <p:grpSpPr>
          <a:xfrm>
            <a:off x="906462" y="1693442"/>
            <a:ext cx="4360863" cy="471487"/>
            <a:chOff x="273050" y="1773238"/>
            <a:chExt cx="4319588" cy="471487"/>
          </a:xfrm>
        </p:grpSpPr>
        <p:cxnSp>
          <p:nvCxnSpPr>
            <p:cNvPr id="18" name="Rett linje 17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Sylinder 19"/>
            <p:cNvSpPr txBox="1"/>
            <p:nvPr/>
          </p:nvSpPr>
          <p:spPr>
            <a:xfrm>
              <a:off x="273050" y="177323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ika Bold" pitchFamily="50" charset="0"/>
                  <a:ea typeface="+mn-ea"/>
                  <a:cs typeface="+mn-cs"/>
                </a:rPr>
                <a:t> Tap på utlån og garantier, </a:t>
              </a:r>
              <a:r>
                <a:rPr kumimoji="0" lang="nb-NO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ika Bold" pitchFamily="50" charset="0"/>
                  <a:ea typeface="+mn-ea"/>
                  <a:cs typeface="+mn-cs"/>
                </a:rPr>
                <a:t>årilg</a:t>
              </a:r>
              <a:endPara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21" name="Gruppe 20"/>
          <p:cNvGrpSpPr/>
          <p:nvPr/>
        </p:nvGrpSpPr>
        <p:grpSpPr>
          <a:xfrm>
            <a:off x="6965951" y="1696617"/>
            <a:ext cx="4287837" cy="471487"/>
            <a:chOff x="273050" y="1773238"/>
            <a:chExt cx="4319588" cy="471487"/>
          </a:xfrm>
        </p:grpSpPr>
        <p:cxnSp>
          <p:nvCxnSpPr>
            <p:cNvPr id="24" name="Rett linje 23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24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Sylinder 25"/>
            <p:cNvSpPr txBox="1"/>
            <p:nvPr/>
          </p:nvSpPr>
          <p:spPr>
            <a:xfrm>
              <a:off x="273050" y="177323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defRPr/>
              </a:pPr>
              <a:endParaRPr lang="nb-NO" sz="1200" dirty="0">
                <a:solidFill>
                  <a:prstClr val="black"/>
                </a:solidFill>
                <a:latin typeface="Eika Bold" pitchFamily="50" charset="0"/>
              </a:endParaRPr>
            </a:p>
            <a:p>
              <a:pPr algn="ctr">
                <a:defRPr/>
              </a:pPr>
              <a:r>
                <a:rPr lang="nb-NO" sz="1200" dirty="0">
                  <a:solidFill>
                    <a:prstClr val="black"/>
                  </a:solidFill>
                  <a:latin typeface="Eika Bold" pitchFamily="50" charset="0"/>
                </a:rPr>
                <a:t>Netto misligholdte og tapsutsatte , årlig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ika Bold" pitchFamily="50" charset="0"/>
                <a:ea typeface="+mn-ea"/>
                <a:cs typeface="+mn-cs"/>
              </a:endParaRPr>
            </a:p>
          </p:txBody>
        </p:sp>
      </p:grp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62335054-8FF2-42B7-85DA-1A234A6BA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509974"/>
              </p:ext>
            </p:extLst>
          </p:nvPr>
        </p:nvGraphicFramePr>
        <p:xfrm>
          <a:off x="906462" y="2288086"/>
          <a:ext cx="4337050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Worksheet" r:id="rId4" imgW="5657850" imgH="3238405" progId="Excel.Sheet.12">
                  <p:link updateAutomatic="1"/>
                </p:oleObj>
              </mc:Choice>
              <mc:Fallback>
                <p:oleObj name="Worksheet" r:id="rId4" imgW="5657850" imgH="3238405" progId="Excel.Sheet.12">
                  <p:link updateAutomatic="1"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62335054-8FF2-42B7-85DA-1A234A6BAF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6462" y="2288086"/>
                        <a:ext cx="4337050" cy="289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77AF242-11FB-46A2-9719-94BF4D10B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462" y="5465493"/>
            <a:ext cx="4796754" cy="1392507"/>
          </a:xfrm>
        </p:spPr>
        <p:txBody>
          <a:bodyPr/>
          <a:lstStyle/>
          <a:p>
            <a:r>
              <a:rPr lang="nb-NO" dirty="0"/>
              <a:t>Totalt kostnadsførte tap MNOK 25</a:t>
            </a:r>
          </a:p>
          <a:p>
            <a:r>
              <a:rPr lang="nb-NO" dirty="0"/>
              <a:t>Fordeling avsetninger pr. steg YTD 2020 </a:t>
            </a:r>
          </a:p>
          <a:p>
            <a:pPr marL="0" indent="0">
              <a:buNone/>
            </a:pPr>
            <a:r>
              <a:rPr lang="nb-NO" dirty="0"/>
              <a:t>	+        5,7 MNOK Steg 1</a:t>
            </a:r>
          </a:p>
          <a:p>
            <a:pPr lvl="2">
              <a:buFontTx/>
              <a:buChar char="-"/>
            </a:pPr>
            <a:r>
              <a:rPr lang="nb-NO" dirty="0"/>
              <a:t>23,5 MNOK Steg 2</a:t>
            </a:r>
          </a:p>
          <a:p>
            <a:pPr lvl="2">
              <a:buFontTx/>
              <a:buChar char="-"/>
            </a:pPr>
            <a:r>
              <a:rPr lang="nb-NO" dirty="0"/>
              <a:t>  6,9 MNOK Steg 3</a:t>
            </a:r>
          </a:p>
          <a:p>
            <a:pPr>
              <a:buFontTx/>
              <a:buChar char="-"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 </a:t>
            </a:r>
          </a:p>
        </p:txBody>
      </p:sp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id="{37C3EEBB-CD3A-430D-83A5-AFABFEDE0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22326"/>
              </p:ext>
            </p:extLst>
          </p:nvPr>
        </p:nvGraphicFramePr>
        <p:xfrm>
          <a:off x="6666976" y="2314202"/>
          <a:ext cx="4325938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Worksheet" r:id="rId6" imgW="5543550" imgH="3133820" progId="Excel.Sheet.12">
                  <p:link updateAutomatic="1"/>
                </p:oleObj>
              </mc:Choice>
              <mc:Fallback>
                <p:oleObj name="Worksheet" r:id="rId6" imgW="5543550" imgH="3133820" progId="Excel.Sheet.12">
                  <p:link updateAutomatic="1"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E8741160-D5F2-4DA4-86E6-890426EE51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6976" y="2314202"/>
                        <a:ext cx="4325938" cy="280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69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/>
              <a:t>Godt kapitalisert og rustet for usikre tider og vekst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423986" y="677919"/>
            <a:ext cx="10903534" cy="288000"/>
          </a:xfrm>
        </p:spPr>
        <p:txBody>
          <a:bodyPr/>
          <a:lstStyle/>
          <a:p>
            <a:r>
              <a:rPr lang="en-US" dirty="0"/>
              <a:t>Ren </a:t>
            </a:r>
            <a:r>
              <a:rPr lang="en-US" dirty="0" err="1"/>
              <a:t>kjernekapitaldekning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17,8 % </a:t>
            </a:r>
            <a:r>
              <a:rPr lang="en-US" dirty="0" err="1"/>
              <a:t>inkludert</a:t>
            </a:r>
            <a:r>
              <a:rPr lang="en-US" dirty="0"/>
              <a:t> </a:t>
            </a:r>
            <a:r>
              <a:rPr lang="en-US" dirty="0" err="1"/>
              <a:t>årets</a:t>
            </a:r>
            <a:r>
              <a:rPr lang="en-US" dirty="0"/>
              <a:t> </a:t>
            </a:r>
            <a:r>
              <a:rPr lang="en-US" dirty="0" err="1"/>
              <a:t>resultat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900" dirty="0"/>
              <a:t>Note(*): kort = 0-5 år   ¤   medium = 5-10 år   ¤   lang = 10+ år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6383339" y="1711842"/>
            <a:ext cx="5455216" cy="471487"/>
            <a:chOff x="273050" y="1773238"/>
            <a:chExt cx="4319588" cy="471487"/>
          </a:xfrm>
        </p:grpSpPr>
        <p:cxnSp>
          <p:nvCxnSpPr>
            <p:cNvPr id="15" name="Rett linje 14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/>
            <p:cNvSpPr txBox="1"/>
            <p:nvPr/>
          </p:nvSpPr>
          <p:spPr>
            <a:xfrm>
              <a:off x="273050" y="177323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ika Bold" pitchFamily="50" charset="0"/>
                  <a:ea typeface="+mn-ea"/>
                  <a:cs typeface="+mn-cs"/>
                </a:rPr>
                <a:t>En godt kapitalisert  bank</a:t>
              </a:r>
            </a:p>
          </p:txBody>
        </p:sp>
      </p:grpSp>
      <p:cxnSp>
        <p:nvCxnSpPr>
          <p:cNvPr id="19" name="Rett linje 18"/>
          <p:cNvCxnSpPr/>
          <p:nvPr/>
        </p:nvCxnSpPr>
        <p:spPr>
          <a:xfrm>
            <a:off x="6096000" y="2023533"/>
            <a:ext cx="2" cy="28059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e 24"/>
          <p:cNvGrpSpPr/>
          <p:nvPr/>
        </p:nvGrpSpPr>
        <p:grpSpPr>
          <a:xfrm>
            <a:off x="423987" y="1697038"/>
            <a:ext cx="5384676" cy="471487"/>
            <a:chOff x="273050" y="1773238"/>
            <a:chExt cx="4319588" cy="471487"/>
          </a:xfrm>
        </p:grpSpPr>
        <p:cxnSp>
          <p:nvCxnSpPr>
            <p:cNvPr id="26" name="Rett linje 25"/>
            <p:cNvCxnSpPr/>
            <p:nvPr/>
          </p:nvCxnSpPr>
          <p:spPr>
            <a:xfrm>
              <a:off x="273050" y="1773238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/>
            <p:cNvCxnSpPr/>
            <p:nvPr/>
          </p:nvCxnSpPr>
          <p:spPr>
            <a:xfrm>
              <a:off x="273050" y="2244725"/>
              <a:ext cx="43195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Sylinder 27"/>
            <p:cNvSpPr txBox="1"/>
            <p:nvPr/>
          </p:nvSpPr>
          <p:spPr>
            <a:xfrm>
              <a:off x="273050" y="1773238"/>
              <a:ext cx="4319588" cy="46831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ika Bold" pitchFamily="50" charset="0"/>
                  <a:ea typeface="+mn-ea"/>
                  <a:cs typeface="+mn-cs"/>
                </a:rPr>
                <a:t>Ren kjernekapitaldekning (CET1)</a:t>
              </a:r>
            </a:p>
          </p:txBody>
        </p:sp>
      </p:grpSp>
      <p:sp>
        <p:nvSpPr>
          <p:cNvPr id="35" name="Plassholder for tekst 17"/>
          <p:cNvSpPr txBox="1">
            <a:spLocks/>
          </p:cNvSpPr>
          <p:nvPr/>
        </p:nvSpPr>
        <p:spPr>
          <a:xfrm>
            <a:off x="6373814" y="2521106"/>
            <a:ext cx="5318492" cy="2388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Myndighetskrav til CET1 på 13,1%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Pilar-2 krav på 2,1 %,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 om ren kjernekapital(CET1)  &gt; 14,1 %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Utbytte for 2020 innenfor 50%-75% vil medføre en reduksjon i CET1 på mellom 0,8 % - 1,2 %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Banken gjennomførte et vellykket tilbakekjøp av egenkapitalbevis i februar 2020. Tilbakekjøpet reduserte CET1 med  ≈ 1%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lassholder for tekst 11"/>
          <p:cNvSpPr txBox="1">
            <a:spLocks/>
          </p:cNvSpPr>
          <p:nvPr/>
        </p:nvSpPr>
        <p:spPr>
          <a:xfrm>
            <a:off x="423986" y="5544777"/>
            <a:ext cx="5384677" cy="738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62252080-D6A1-46D8-824B-657B2CD1E7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088" y="2352742"/>
          <a:ext cx="5384665" cy="366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Worksheet" r:id="rId4" imgW="6143625" imgH="4181380" progId="Excel.Sheet.12">
                  <p:link updateAutomatic="1"/>
                </p:oleObj>
              </mc:Choice>
              <mc:Fallback>
                <p:oleObj name="Worksheet" r:id="rId4" imgW="6143625" imgH="4181380" progId="Excel.Sheet.12">
                  <p:link updateAutomatic="1"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62252080-D6A1-46D8-824B-657B2CD1E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088" y="2352742"/>
                        <a:ext cx="5384665" cy="366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06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Sandnes Sparebank">
      <a:dk1>
        <a:srgbClr val="333333"/>
      </a:dk1>
      <a:lt1>
        <a:sysClr val="window" lastClr="FFFFFF"/>
      </a:lt1>
      <a:dk2>
        <a:srgbClr val="44546A"/>
      </a:dk2>
      <a:lt2>
        <a:srgbClr val="FFD6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andnes Sparebank">
      <a:majorFont>
        <a:latin typeface="Eika Bold"/>
        <a:ea typeface=""/>
        <a:cs typeface=""/>
      </a:majorFont>
      <a:minorFont>
        <a:latin typeface="Eik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 Mal2.potx" id="{E7AD01CA-72AD-4FBF-98CE-6E37931DE7E2}" vid="{61AA11FB-0D23-45B3-B306-366E93B1DFC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12931B0F799F499381118D0CEF5640" ma:contentTypeVersion="1" ma:contentTypeDescription="Opprett et nytt dokument." ma:contentTypeScope="" ma:versionID="6cf1d078821e634a90f449c3de900307">
  <xsd:schema xmlns:xsd="http://www.w3.org/2001/XMLSchema" xmlns:xs="http://www.w3.org/2001/XMLSchema" xmlns:p="http://schemas.microsoft.com/office/2006/metadata/properties" xmlns:ns2="fea65cff-35b2-4e9d-93fe-9113868a0b1b" targetNamespace="http://schemas.microsoft.com/office/2006/metadata/properties" ma:root="true" ma:fieldsID="564892d17e2809eb70e87dfddf757b06" ns2:_="">
    <xsd:import namespace="fea65cff-35b2-4e9d-93fe-9113868a0b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65cff-35b2-4e9d-93fe-9113868a0b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ea65cff-35b2-4e9d-93fe-9113868a0b1b">MCW447CJNV46-12-337</_dlc_DocId>
    <_dlc_DocIdUrl xmlns="fea65cff-35b2-4e9d-93fe-9113868a0b1b">
      <Url>https://finance3260.eikanett.eika.no/_layouts/15/DocIdRedir.aspx?ID=MCW447CJNV46-12-337</Url>
      <Description>MCW447CJNV46-12-337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41E4C3-A25D-4CF6-A7CB-B52E097A9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a65cff-35b2-4e9d-93fe-9113868a0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23F1D5-5318-44CB-9DA6-95D333DFD434}">
  <ds:schemaRefs>
    <ds:schemaRef ds:uri="http://purl.org/dc/terms/"/>
    <ds:schemaRef ds:uri="http://schemas.microsoft.com/office/2006/documentManagement/types"/>
    <ds:schemaRef ds:uri="fea65cff-35b2-4e9d-93fe-9113868a0b1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4BCD2E-73A0-4C29-9612-9A4023D6EAE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A201A7E-E289-41E0-8052-DA05B60099E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15325</TotalTime>
  <Words>1348</Words>
  <Application>Microsoft Office PowerPoint</Application>
  <PresentationFormat>Widescreen</PresentationFormat>
  <Paragraphs>246</Paragraphs>
  <Slides>31</Slides>
  <Notes>18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Koblinger</vt:lpstr>
      </vt:variant>
      <vt:variant>
        <vt:i4>11</vt:i4>
      </vt:variant>
      <vt:variant>
        <vt:lpstr>Lysbildetitler</vt:lpstr>
      </vt:variant>
      <vt:variant>
        <vt:i4>31</vt:i4>
      </vt:variant>
    </vt:vector>
  </HeadingPairs>
  <TitlesOfParts>
    <vt:vector size="47" baseType="lpstr">
      <vt:lpstr>Arial</vt:lpstr>
      <vt:lpstr>Calibri</vt:lpstr>
      <vt:lpstr>Eika Bold</vt:lpstr>
      <vt:lpstr>Office Theme</vt:lpstr>
      <vt:lpstr>Office-tema</vt:lpstr>
      <vt:lpstr>https://finance3260.eikanett.eika.no/Mnedstall/Kvartalstall_v2.xlsx!Resultat!%5bKvartalstall_v2.xlsx%5dResultat%20Diagram%207</vt:lpstr>
      <vt:lpstr>https://finance3260.eikanett.eika.no/Mnedstall/Kvartalstall_v2.xlsx!Rentemargin!%5bKvartalstall_v2.xlsx%5dRentemargin%20Diagram%208</vt:lpstr>
      <vt:lpstr>https://finance3260.eikanett.eika.no/Mnedstall/Kvartalstall_v2.xlsx!Brutto%20utlånsvekst!%5bKvartalstall_v2.xlsx%5dBrutto%20utlånsvekst%20Diagram%2022</vt:lpstr>
      <vt:lpstr>https://finance3260.eikanett.eika.no/Mnedstall/Kvartalstall_v2.xlsx!Brutto%20utlånsvekst!%5bKvartalstall_v2.xlsx%5dBrutto%20utlånsvekst%20Diagram%2029</vt:lpstr>
      <vt:lpstr>https://finance3260.eikanett.eika.no/Mnedstall/Kvartalstall_v2.xlsx!Andre%20inntekter!%5bKvartalstall_v2.xlsx%5dAndre%20inntekter%20Diagram%2010</vt:lpstr>
      <vt:lpstr>https://finance3260.eikanett.eika.no/Mnedstall/Kvartalstall_v2.xlsx!Kostnadsgrad!%5bKvartalstall_v2.xlsx%5dKostnadsgrad%20Diagram%2011</vt:lpstr>
      <vt:lpstr>https://finance3260.eikanett.eika.no/Mnedstall/Kvartalstall_v2.xlsx!Kostnadsgrad!%5bKvartalstall_v2.xlsx%5dKostnadsgrad%20Diagram%209</vt:lpstr>
      <vt:lpstr>https://finance3260.eikanett.eika.no/Mnedstall/Kvartalstall_v2.xlsx!Tapsutvikling!%5bKvartalstall_v2.xlsx%5dTapsutvikling%20Diagram%2014</vt:lpstr>
      <vt:lpstr>https://finance3260.eikanett.eika.no/Mnedstall/Kvartalstall_v2.xlsx!Mislighold%20og%20tap!%5bKvartalstall_v2.xlsx%5dMislighold%20og%20tap%20Diagram%2015</vt:lpstr>
      <vt:lpstr>https://finance3260.eikanett.eika.no/Mnedstall/Kvartalstall_v2.xlsx!Soliditet!%5bKvartalstall_v2.xlsx%5dSoliditet%20Diagram%206</vt:lpstr>
      <vt:lpstr>https://finance3260.eikanett.eika.no/Mnedstall/Input%20makro%20rapportering_ny.xlsx!SADG%20vs%20OSEBX%20ny!%5bInput%20makro%20rapportering_ny.xlsx%5dSADG%20vs%20OSEBX%20ny%20Diagram%202</vt:lpstr>
      <vt:lpstr>PowerPoint-presentasjon</vt:lpstr>
      <vt:lpstr>PowerPoint-presentasjon</vt:lpstr>
      <vt:lpstr>Godt resultat og sterk vekst i et utfordrende år</vt:lpstr>
      <vt:lpstr>Netto rentemargin</vt:lpstr>
      <vt:lpstr>Utlånsvekst 4,9% siste 12 måneder</vt:lpstr>
      <vt:lpstr>Andre inntekter</vt:lpstr>
      <vt:lpstr>Kostnadsutvikling </vt:lpstr>
      <vt:lpstr>Tapsutvikling og netto misligholdte/tapsutsatte</vt:lpstr>
      <vt:lpstr>Godt kapitalisert og rustet for usikre tider og vekst</vt:lpstr>
      <vt:lpstr>PowerPoint-presentasjon</vt:lpstr>
      <vt:lpstr>PowerPoint-presentasjon</vt:lpstr>
      <vt:lpstr>Strategi 2017 - 2020</vt:lpstr>
      <vt:lpstr>PowerPoint-presentasjon</vt:lpstr>
      <vt:lpstr>Utvikling i strategiperioden 2017-2020  inkl. mål frem mot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Bærekraft i Sandnes Sparebank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Kompetanse, engasjement, lagspill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Carl Fredrik Hjelle</dc:creator>
  <cp:lastModifiedBy>Trine Karin Stangeland</cp:lastModifiedBy>
  <cp:revision>954</cp:revision>
  <cp:lastPrinted>2020-05-12T12:08:00Z</cp:lastPrinted>
  <dcterms:modified xsi:type="dcterms:W3CDTF">2021-03-24T17:36:18Z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7833ae44-58eb-419e-91b4-84e351c9e87f</vt:lpwstr>
  </property>
  <property fmtid="{D5CDD505-2E9C-101B-9397-08002B2CF9AE}" pid="3" name="ContentTypeId">
    <vt:lpwstr>0x010100C912931B0F799F499381118D0CEF5640</vt:lpwstr>
  </property>
</Properties>
</file>